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97" r:id="rId3"/>
    <p:sldId id="380" r:id="rId4"/>
    <p:sldId id="381" r:id="rId5"/>
    <p:sldId id="382" r:id="rId6"/>
    <p:sldId id="383" r:id="rId7"/>
    <p:sldId id="384" r:id="rId8"/>
    <p:sldId id="385" r:id="rId9"/>
    <p:sldId id="356" r:id="rId10"/>
    <p:sldId id="368" r:id="rId11"/>
    <p:sldId id="398" r:id="rId12"/>
    <p:sldId id="369" r:id="rId13"/>
    <p:sldId id="386" r:id="rId14"/>
    <p:sldId id="387" r:id="rId15"/>
    <p:sldId id="388" r:id="rId16"/>
    <p:sldId id="392" r:id="rId17"/>
    <p:sldId id="393" r:id="rId18"/>
    <p:sldId id="378" r:id="rId19"/>
    <p:sldId id="367" r:id="rId20"/>
    <p:sldId id="371" r:id="rId21"/>
    <p:sldId id="375" r:id="rId22"/>
    <p:sldId id="374" r:id="rId23"/>
    <p:sldId id="376" r:id="rId24"/>
    <p:sldId id="372" r:id="rId25"/>
    <p:sldId id="373" r:id="rId26"/>
    <p:sldId id="377" r:id="rId27"/>
    <p:sldId id="379" r:id="rId28"/>
    <p:sldId id="389" r:id="rId29"/>
    <p:sldId id="390" r:id="rId30"/>
    <p:sldId id="391" r:id="rId31"/>
    <p:sldId id="394" r:id="rId32"/>
    <p:sldId id="395" r:id="rId33"/>
    <p:sldId id="396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282B"/>
    <a:srgbClr val="297778"/>
    <a:srgbClr val="DF51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55" autoAdjust="0"/>
    <p:restoredTop sz="94660"/>
  </p:normalViewPr>
  <p:slideViewPr>
    <p:cSldViewPr snapToGrid="0" showGuides="1">
      <p:cViewPr varScale="1">
        <p:scale>
          <a:sx n="157" d="100"/>
          <a:sy n="157" d="100"/>
        </p:scale>
        <p:origin x="144" y="13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pt-B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BC88EC5D-965C-41A3-828D-DFA713529A8A}" type="datetimeFigureOut">
              <a:rPr lang="pt-BR" smtClean="0"/>
              <a:t>05/06/2026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2488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05/06/2026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9068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05/06/2026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482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05/06/2026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2232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05/06/2026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2607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05/06/2026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323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05/06/2026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1942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05/06/2026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7458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05/06/2026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9123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05/06/2026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4555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8EC5D-965C-41A3-828D-DFA713529A8A}" type="datetimeFigureOut">
              <a:rPr lang="pt-BR" smtClean="0"/>
              <a:t>05/06/2026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054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BC88EC5D-965C-41A3-828D-DFA713529A8A}" type="datetimeFigureOut">
              <a:rPr lang="pt-BR" smtClean="0"/>
              <a:t>05/06/2026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37CB1DE5-F760-4556-9352-F4EFCA0F19CF}" type="slidenum">
              <a:rPr lang="pt-BR" smtClean="0"/>
              <a:t>‹nº›</a:t>
            </a:fld>
            <a:endParaRPr lang="pt-BR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4860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D4BB50-4D50-40C9-AB3D-142C2D1FA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728" y="740475"/>
            <a:ext cx="11375472" cy="3784839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t-BR" sz="4800" b="1" spc="-150" dirty="0">
                <a:solidFill>
                  <a:schemeClr val="bg1"/>
                </a:solidFill>
                <a:latin typeface="Garamond" panose="02020404030301010803" pitchFamily="18" charset="0"/>
                <a:ea typeface="Roboto" pitchFamily="2" charset="0"/>
              </a:rPr>
              <a:t>Construção de banco de dados geoespaciais para pesquisa científica e análises em saúde pública</a:t>
            </a:r>
            <a:endParaRPr lang="pt-BR" sz="4800" spc="-150" dirty="0">
              <a:solidFill>
                <a:schemeClr val="bg1"/>
              </a:solidFill>
              <a:latin typeface="Garamond" panose="02020404030301010803" pitchFamily="18" charset="0"/>
              <a:ea typeface="Roboto" pitchFamily="2" charset="0"/>
            </a:endParaRPr>
          </a:p>
        </p:txBody>
      </p:sp>
      <p:sp>
        <p:nvSpPr>
          <p:cNvPr id="4" name="Subtítulo 2">
            <a:extLst>
              <a:ext uri="{FF2B5EF4-FFF2-40B4-BE49-F238E27FC236}">
                <a16:creationId xmlns:a16="http://schemas.microsoft.com/office/drawing/2014/main" id="{3068DBA6-0648-4695-9363-27116244ACF9}"/>
              </a:ext>
            </a:extLst>
          </p:cNvPr>
          <p:cNvSpPr txBox="1">
            <a:spLocks/>
          </p:cNvSpPr>
          <p:nvPr/>
        </p:nvSpPr>
        <p:spPr>
          <a:xfrm>
            <a:off x="2756521" y="5214877"/>
            <a:ext cx="5491644" cy="953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None/>
              <a:defRPr sz="1800" kern="12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sz="2400" b="1" dirty="0">
                <a:latin typeface="SF UI Display" panose="00000300000000000000" pitchFamily="50" charset="0"/>
                <a:ea typeface="Roboto" pitchFamily="2" charset="0"/>
              </a:rPr>
              <a:t>Dr. Jefferson Felipe</a:t>
            </a:r>
          </a:p>
          <a:p>
            <a:pPr algn="r"/>
            <a:r>
              <a:rPr lang="pt-BR" sz="1600" dirty="0">
                <a:latin typeface="SF UI Display" panose="00000300000000000000" pitchFamily="50" charset="0"/>
                <a:ea typeface="Roboto" pitchFamily="2" charset="0"/>
              </a:rPr>
              <a:t>jeffersonfelipe.com.br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E521885F-1A62-0193-AF5D-6C784DEA93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082" y="5023722"/>
            <a:ext cx="796024" cy="133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1064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interpretação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98293" y="1887428"/>
            <a:ext cx="10457565" cy="454426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200" dirty="0">
                <a:latin typeface="SF UI Display" panose="00000300000000000000" pitchFamily="50" charset="0"/>
                <a:ea typeface="Roboto" pitchFamily="2" charset="0"/>
              </a:rPr>
              <a:t> Correlação </a:t>
            </a:r>
            <a:r>
              <a:rPr lang="pt-BR" sz="3200" b="1" dirty="0">
                <a:solidFill>
                  <a:schemeClr val="accent1"/>
                </a:solidFill>
                <a:latin typeface="SF UI Display" panose="00000300000000000000" pitchFamily="50" charset="0"/>
                <a:ea typeface="Roboto" pitchFamily="2" charset="0"/>
              </a:rPr>
              <a:t>positiva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Uma relação direta, seja para cima ou para baixo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200" b="1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3200" dirty="0">
                <a:latin typeface="SF UI Display" panose="00000300000000000000" pitchFamily="50" charset="0"/>
                <a:ea typeface="Roboto" pitchFamily="2" charset="0"/>
              </a:rPr>
              <a:t>Correlação </a:t>
            </a:r>
            <a:r>
              <a:rPr lang="pt-BR" sz="3200" b="1" dirty="0">
                <a:solidFill>
                  <a:srgbClr val="C7282B"/>
                </a:solidFill>
                <a:latin typeface="SF UI Display" panose="00000300000000000000" pitchFamily="50" charset="0"/>
                <a:ea typeface="Roboto" pitchFamily="2" charset="0"/>
              </a:rPr>
              <a:t>negativa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uma relação inversa, um para cima outro para baixo e vice-versa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200" dirty="0">
                <a:latin typeface="SF UI Display" panose="00000300000000000000" pitchFamily="50" charset="0"/>
                <a:ea typeface="Roboto" pitchFamily="2" charset="0"/>
              </a:rPr>
              <a:t> Resultado do Índice de Moran -&gt; -1 a 1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Quanto mais próximo de </a:t>
            </a: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1 mais forte </a:t>
            </a: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é a correlação </a:t>
            </a: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direta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Quanto mais próximo de </a:t>
            </a: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-1 mais forte </a:t>
            </a: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é a correlação </a:t>
            </a: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inversa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</p:spTree>
    <p:extLst>
      <p:ext uri="{BB962C8B-B14F-4D97-AF65-F5344CB8AC3E}">
        <p14:creationId xmlns:p14="http://schemas.microsoft.com/office/powerpoint/2010/main" val="3773609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E6DD8-3F5E-6DDC-946F-ADFA69516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1E5B99-A3A2-C161-E5D1-FD3E776CC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interpretação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C8A72049-3DCE-5F81-0F6F-380F6A55C664}"/>
              </a:ext>
            </a:extLst>
          </p:cNvPr>
          <p:cNvSpPr txBox="1">
            <a:spLocks/>
          </p:cNvSpPr>
          <p:nvPr/>
        </p:nvSpPr>
        <p:spPr>
          <a:xfrm>
            <a:off x="898293" y="1887428"/>
            <a:ext cx="10457565" cy="454426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200" dirty="0">
                <a:latin typeface="SF UI Display" panose="00000300000000000000" pitchFamily="50" charset="0"/>
                <a:ea typeface="Roboto" pitchFamily="2" charset="0"/>
              </a:rPr>
              <a:t> Representação espacial -&gt; LISA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200" b="1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3200" b="1" dirty="0">
                <a:solidFill>
                  <a:schemeClr val="accent2"/>
                </a:solidFill>
                <a:latin typeface="SF UI Display" panose="00000300000000000000" pitchFamily="50" charset="0"/>
                <a:ea typeface="Roboto" pitchFamily="2" charset="0"/>
              </a:rPr>
              <a:t>Local </a:t>
            </a:r>
            <a:r>
              <a:rPr lang="pt-BR" sz="3200" b="1" dirty="0" err="1">
                <a:solidFill>
                  <a:schemeClr val="accent2"/>
                </a:solidFill>
                <a:latin typeface="SF UI Display" panose="00000300000000000000" pitchFamily="50" charset="0"/>
                <a:ea typeface="Roboto" pitchFamily="2" charset="0"/>
              </a:rPr>
              <a:t>Indicators</a:t>
            </a:r>
            <a:r>
              <a:rPr lang="pt-BR" sz="3200" b="1" dirty="0">
                <a:solidFill>
                  <a:schemeClr val="accent2"/>
                </a:solidFill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3200" b="1" dirty="0" err="1">
                <a:solidFill>
                  <a:schemeClr val="accent2"/>
                </a:solidFill>
                <a:latin typeface="SF UI Display" panose="00000300000000000000" pitchFamily="50" charset="0"/>
                <a:ea typeface="Roboto" pitchFamily="2" charset="0"/>
              </a:rPr>
              <a:t>of</a:t>
            </a:r>
            <a:r>
              <a:rPr lang="pt-BR" sz="3200" b="1" dirty="0">
                <a:solidFill>
                  <a:schemeClr val="accent2"/>
                </a:solidFill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3200" b="1" dirty="0" err="1">
                <a:solidFill>
                  <a:schemeClr val="accent2"/>
                </a:solidFill>
                <a:latin typeface="SF UI Display" panose="00000300000000000000" pitchFamily="50" charset="0"/>
                <a:ea typeface="Roboto" pitchFamily="2" charset="0"/>
              </a:rPr>
              <a:t>Spatial</a:t>
            </a:r>
            <a:r>
              <a:rPr lang="pt-BR" sz="3200" b="1" dirty="0">
                <a:solidFill>
                  <a:schemeClr val="accent2"/>
                </a:solidFill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3200" b="1" dirty="0" err="1">
                <a:solidFill>
                  <a:schemeClr val="accent2"/>
                </a:solidFill>
                <a:latin typeface="SF UI Display" panose="00000300000000000000" pitchFamily="50" charset="0"/>
                <a:ea typeface="Roboto" pitchFamily="2" charset="0"/>
              </a:rPr>
              <a:t>Associaction</a:t>
            </a:r>
            <a:endParaRPr lang="pt-BR" sz="3200" b="1" dirty="0">
              <a:solidFill>
                <a:schemeClr val="accent2"/>
              </a:solidFill>
              <a:latin typeface="SF UI Display" panose="00000300000000000000" pitchFamily="50" charset="0"/>
              <a:ea typeface="Roboto" pitchFamily="2" charset="0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200" b="1" dirty="0">
                <a:solidFill>
                  <a:schemeClr val="accent2"/>
                </a:solidFill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Índice de Moran determina o padrão espacial, </a:t>
            </a: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autocorrelação</a:t>
            </a: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.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LISA determina onde e em que </a:t>
            </a: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categoria</a:t>
            </a: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a correlação se encaixa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pt-BR" sz="2800" b="1" dirty="0">
              <a:solidFill>
                <a:schemeClr val="accent2"/>
              </a:solidFill>
              <a:latin typeface="SF UI Display" panose="00000300000000000000" pitchFamily="50" charset="0"/>
              <a:ea typeface="Roboto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916F3E6-74CD-AB8B-4488-F42BFC6E840D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39C12B3-28B8-F1B0-8AFC-A905FCB18319}"/>
              </a:ext>
            </a:extLst>
          </p:cNvPr>
          <p:cNvSpPr txBox="1"/>
          <p:nvPr/>
        </p:nvSpPr>
        <p:spPr>
          <a:xfrm>
            <a:off x="2342115" y="4993105"/>
            <a:ext cx="2887579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>
                <a:solidFill>
                  <a:schemeClr val="bg1"/>
                </a:solidFill>
                <a:latin typeface="Garamond" panose="02020404030301010803" pitchFamily="18" charset="0"/>
              </a:rPr>
              <a:t>ALTO-ALTO</a:t>
            </a:r>
            <a:endParaRPr lang="pt-BR" sz="3200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C4697C6-ED8A-7383-0290-50A3A4F27DEB}"/>
              </a:ext>
            </a:extLst>
          </p:cNvPr>
          <p:cNvSpPr txBox="1"/>
          <p:nvPr/>
        </p:nvSpPr>
        <p:spPr>
          <a:xfrm>
            <a:off x="2342115" y="5712398"/>
            <a:ext cx="2887579" cy="584775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>
                <a:solidFill>
                  <a:schemeClr val="bg1"/>
                </a:solidFill>
                <a:latin typeface="Garamond" panose="02020404030301010803" pitchFamily="18" charset="0"/>
              </a:rPr>
              <a:t>BAIXO-BAIXO</a:t>
            </a:r>
            <a:endParaRPr lang="pt-BR" sz="3200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F4DA292-6E03-800F-4167-767061581280}"/>
              </a:ext>
            </a:extLst>
          </p:cNvPr>
          <p:cNvSpPr txBox="1"/>
          <p:nvPr/>
        </p:nvSpPr>
        <p:spPr>
          <a:xfrm>
            <a:off x="6673515" y="4993104"/>
            <a:ext cx="2887579" cy="58477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>
                <a:solidFill>
                  <a:schemeClr val="bg1"/>
                </a:solidFill>
                <a:latin typeface="Garamond" panose="02020404030301010803" pitchFamily="18" charset="0"/>
              </a:rPr>
              <a:t>BAIXO-ALTO</a:t>
            </a:r>
            <a:endParaRPr lang="pt-BR" sz="3200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53C87D26-3918-F08C-9317-97134AF153DD}"/>
              </a:ext>
            </a:extLst>
          </p:cNvPr>
          <p:cNvSpPr txBox="1"/>
          <p:nvPr/>
        </p:nvSpPr>
        <p:spPr>
          <a:xfrm>
            <a:off x="6673515" y="5695593"/>
            <a:ext cx="2887579" cy="5847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>
                <a:latin typeface="Garamond" panose="02020404030301010803" pitchFamily="18" charset="0"/>
              </a:rPr>
              <a:t>ALTO-BAIXO</a:t>
            </a:r>
            <a:endParaRPr lang="pt-BR" sz="3200" b="1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923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Condições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98293" y="1887428"/>
            <a:ext cx="10457565" cy="4544263"/>
          </a:xfrm>
          <a:prstGeom prst="rect">
            <a:avLst/>
          </a:prstGeom>
        </p:spPr>
        <p:txBody>
          <a:bodyPr vert="horz" lIns="45720" tIns="45720" rIns="4572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b="1" dirty="0">
                <a:latin typeface="SF UI Display" panose="00000300000000000000" pitchFamily="50" charset="0"/>
                <a:ea typeface="Roboto" pitchFamily="2" charset="0"/>
              </a:rPr>
              <a:t> Um evento </a:t>
            </a: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(teoricamente relevante)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 Distribuído em </a:t>
            </a:r>
            <a:r>
              <a:rPr lang="pt-BR" sz="3600" b="1" dirty="0">
                <a:latin typeface="SF UI Display" panose="00000300000000000000" pitchFamily="50" charset="0"/>
                <a:ea typeface="Roboto" pitchFamily="2" charset="0"/>
              </a:rPr>
              <a:t>unidades espaciais </a:t>
            </a: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(estado, município...)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b="1" dirty="0">
                <a:latin typeface="SF UI Display" panose="00000300000000000000" pitchFamily="50" charset="0"/>
                <a:ea typeface="Roboto" pitchFamily="2" charset="0"/>
              </a:rPr>
              <a:t>Matriz de peso </a:t>
            </a: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(critério de contiguidade)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Critério de </a:t>
            </a: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Rainha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Critério de </a:t>
            </a: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Torre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Ordem do critério: 1, 2, 3...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</p:spTree>
    <p:extLst>
      <p:ext uri="{BB962C8B-B14F-4D97-AF65-F5344CB8AC3E}">
        <p14:creationId xmlns:p14="http://schemas.microsoft.com/office/powerpoint/2010/main" val="3100132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We R Live 13: Introdução à estatística espacial IV">
            <a:extLst>
              <a:ext uri="{FF2B5EF4-FFF2-40B4-BE49-F238E27FC236}">
                <a16:creationId xmlns:a16="http://schemas.microsoft.com/office/drawing/2014/main" id="{1F967A85-03E9-223B-D1BE-C19169915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676275"/>
            <a:ext cx="10544175" cy="550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507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2E846-0419-F891-8F6B-6DB46E0DE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ook's vs. Queen's Contiguity | Download Scientific Diagram">
            <a:extLst>
              <a:ext uri="{FF2B5EF4-FFF2-40B4-BE49-F238E27FC236}">
                <a16:creationId xmlns:a16="http://schemas.microsoft.com/office/drawing/2014/main" id="{62F37471-B8C3-7CD6-DC2B-D2CE2099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241" y="944526"/>
            <a:ext cx="8212529" cy="504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475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hapter 14 Spatial Autocorrelation | R Spatial Workshop Notes">
            <a:extLst>
              <a:ext uri="{FF2B5EF4-FFF2-40B4-BE49-F238E27FC236}">
                <a16:creationId xmlns:a16="http://schemas.microsoft.com/office/drawing/2014/main" id="{9280B0B5-1E15-188D-B94F-B8377A6C2A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488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3106D-720F-B973-8702-2B837CB3E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2991E1-3F41-4ED4-202E-78424F652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z="4400" b="1" spc="-150" dirty="0">
                <a:latin typeface="Garamond" panose="02020404030301010803" pitchFamily="18" charset="0"/>
                <a:ea typeface="Roboto" pitchFamily="2" charset="0"/>
              </a:rPr>
              <a:t>P</a:t>
            </a:r>
            <a:r>
              <a:rPr lang="pt-BR" sz="4400" b="1" spc="-150" dirty="0" err="1">
                <a:latin typeface="Garamond" panose="02020404030301010803" pitchFamily="18" charset="0"/>
                <a:ea typeface="Roboto" pitchFamily="2" charset="0"/>
              </a:rPr>
              <a:t>seudo</a:t>
            </a:r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-significância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983C49EB-EDF0-8F0A-5C7E-5A4A8680ACE9}"/>
              </a:ext>
            </a:extLst>
          </p:cNvPr>
          <p:cNvSpPr txBox="1">
            <a:spLocks/>
          </p:cNvSpPr>
          <p:nvPr/>
        </p:nvSpPr>
        <p:spPr>
          <a:xfrm>
            <a:off x="898293" y="1887428"/>
            <a:ext cx="10457565" cy="4544263"/>
          </a:xfrm>
          <a:prstGeom prst="rect">
            <a:avLst/>
          </a:prstGeom>
        </p:spPr>
        <p:txBody>
          <a:bodyPr vert="horz" lIns="45720" tIns="45720" rIns="45720" bIns="45720" rtlCol="0">
            <a:normAutofit fontScale="925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 Significância do Índice de Moran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 Usual -&gt; distribuição normal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 Porém, isso não se aplica espacialmente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3600" dirty="0" err="1">
                <a:latin typeface="SF UI Display" panose="00000300000000000000" pitchFamily="50" charset="0"/>
                <a:ea typeface="Roboto" pitchFamily="2" charset="0"/>
              </a:rPr>
              <a:t>Pseudo-significância</a:t>
            </a: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 -&gt; permutações (999, 9.999, 99.999)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3600" b="1" dirty="0">
                <a:latin typeface="SF UI Display" panose="00000300000000000000" pitchFamily="50" charset="0"/>
                <a:ea typeface="Roboto" pitchFamily="2" charset="0"/>
              </a:rPr>
              <a:t>Inúmeras permutações atribuindo aleatoriamente aos municípios e calcula o IM para cada uma delas</a:t>
            </a:r>
            <a:endParaRPr lang="pt-BR" sz="2800" b="1" dirty="0">
              <a:latin typeface="SF UI Display" panose="00000300000000000000" pitchFamily="50" charset="0"/>
              <a:ea typeface="Roboto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7C56D40-83D4-5D95-407E-370393AA2108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</p:spTree>
    <p:extLst>
      <p:ext uri="{BB962C8B-B14F-4D97-AF65-F5344CB8AC3E}">
        <p14:creationId xmlns:p14="http://schemas.microsoft.com/office/powerpoint/2010/main" val="2717092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6979C4-6DC6-2016-B261-315367713E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7B5D10-2A5D-9200-0BCF-109CAE90B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z="4400" b="1" spc="-150" dirty="0">
                <a:latin typeface="Garamond" panose="02020404030301010803" pitchFamily="18" charset="0"/>
                <a:ea typeface="Roboto" pitchFamily="2" charset="0"/>
              </a:rPr>
              <a:t>Ponto de corte do valor de p</a:t>
            </a:r>
            <a:endParaRPr lang="pt-BR" sz="4400" b="1" spc="-150" dirty="0">
              <a:latin typeface="Garamond" panose="02020404030301010803" pitchFamily="18" charset="0"/>
              <a:ea typeface="Roboto" pitchFamily="2" charset="0"/>
            </a:endParaRP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4B059CC-E2F8-385E-E3B9-B563048C6868}"/>
              </a:ext>
            </a:extLst>
          </p:cNvPr>
          <p:cNvSpPr txBox="1">
            <a:spLocks/>
          </p:cNvSpPr>
          <p:nvPr/>
        </p:nvSpPr>
        <p:spPr>
          <a:xfrm>
            <a:off x="898293" y="1887428"/>
            <a:ext cx="10457565" cy="454426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PT" sz="3600" b="1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PT" sz="3600" dirty="0">
                <a:latin typeface="SF UI Display" panose="00000300000000000000" pitchFamily="50" charset="0"/>
                <a:ea typeface="Roboto" pitchFamily="2" charset="0"/>
              </a:rPr>
              <a:t>Comum -&gt; </a:t>
            </a:r>
            <a:r>
              <a:rPr lang="pt-PT" sz="3600" b="1" dirty="0">
                <a:latin typeface="SF UI Display" panose="00000300000000000000" pitchFamily="50" charset="0"/>
                <a:ea typeface="Roboto" pitchFamily="2" charset="0"/>
              </a:rPr>
              <a:t>p-valor &lt;0,05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PT" sz="3600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PT" sz="3600" b="1" dirty="0">
                <a:latin typeface="SF UI Display" panose="00000300000000000000" pitchFamily="50" charset="0"/>
                <a:ea typeface="Roboto" pitchFamily="2" charset="0"/>
              </a:rPr>
              <a:t>Múltiplas comparações </a:t>
            </a:r>
            <a:r>
              <a:rPr lang="pt-PT" sz="3600" dirty="0">
                <a:latin typeface="SF UI Display" panose="00000300000000000000" pitchFamily="50" charset="0"/>
                <a:ea typeface="Roboto" pitchFamily="2" charset="0"/>
              </a:rPr>
              <a:t>-&gt; vários testes realizados de uma só vez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PT" sz="3600" b="1" dirty="0">
                <a:latin typeface="SF UI Display" panose="00000300000000000000" pitchFamily="50" charset="0"/>
                <a:ea typeface="Roboto" pitchFamily="2" charset="0"/>
              </a:rPr>
              <a:t> False </a:t>
            </a:r>
            <a:r>
              <a:rPr lang="pt-PT" sz="3600" b="1" dirty="0" err="1">
                <a:latin typeface="SF UI Display" panose="00000300000000000000" pitchFamily="50" charset="0"/>
                <a:ea typeface="Roboto" pitchFamily="2" charset="0"/>
              </a:rPr>
              <a:t>Discovery</a:t>
            </a:r>
            <a:r>
              <a:rPr lang="pt-PT" sz="3600" b="1" dirty="0">
                <a:latin typeface="SF UI Display" panose="00000300000000000000" pitchFamily="50" charset="0"/>
                <a:ea typeface="Roboto" pitchFamily="2" charset="0"/>
              </a:rPr>
              <a:t> Rate </a:t>
            </a:r>
            <a:r>
              <a:rPr lang="pt-PT" sz="3600" dirty="0">
                <a:latin typeface="SF UI Display" panose="00000300000000000000" pitchFamily="50" charset="0"/>
                <a:ea typeface="Roboto" pitchFamily="2" charset="0"/>
              </a:rPr>
              <a:t>-&gt; controla a proporção de falsos positivos em testes múltiplos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PT" sz="3600" dirty="0">
                <a:latin typeface="SF UI Display" panose="00000300000000000000" pitchFamily="50" charset="0"/>
                <a:ea typeface="Roboto" pitchFamily="2" charset="0"/>
              </a:rPr>
              <a:t> p-valor &lt;0,01</a:t>
            </a:r>
            <a:endParaRPr lang="pt-BR" sz="2800" dirty="0">
              <a:latin typeface="SF UI Display" panose="00000300000000000000" pitchFamily="50" charset="0"/>
              <a:ea typeface="Roboto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FAF4136-4384-E086-FC9C-4459818702CA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</p:spTree>
    <p:extLst>
      <p:ext uri="{BB962C8B-B14F-4D97-AF65-F5344CB8AC3E}">
        <p14:creationId xmlns:p14="http://schemas.microsoft.com/office/powerpoint/2010/main" val="21962679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C1361F-3EC8-D8A8-F985-EFBD86B6845C}"/>
              </a:ext>
            </a:extLst>
          </p:cNvPr>
          <p:cNvSpPr txBox="1">
            <a:spLocks/>
          </p:cNvSpPr>
          <p:nvPr/>
        </p:nvSpPr>
        <p:spPr>
          <a:xfrm>
            <a:off x="684285" y="2060561"/>
            <a:ext cx="10626932" cy="26930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6000" b="1" spc="-150" dirty="0">
                <a:latin typeface="Garamond" panose="02020404030301010803" pitchFamily="18" charset="0"/>
                <a:ea typeface="Roboto" pitchFamily="2" charset="0"/>
              </a:rPr>
              <a:t>Medidas do tipo taxa para geoprocessamento</a:t>
            </a:r>
            <a:endParaRPr lang="pt-BR" sz="6000" b="1" spc="-150" dirty="0">
              <a:latin typeface="Garamond" panose="02020404030301010803" pitchFamily="18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8854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Medidas do tipo taxa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1A70645-D615-AA8D-6EC8-B7FC52A7E986}"/>
              </a:ext>
            </a:extLst>
          </p:cNvPr>
          <p:cNvSpPr txBox="1">
            <a:spLocks/>
          </p:cNvSpPr>
          <p:nvPr/>
        </p:nvSpPr>
        <p:spPr>
          <a:xfrm>
            <a:off x="799441" y="2656813"/>
            <a:ext cx="5296559" cy="4078787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Taxa de mortalidade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Taxa de incidência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Taxa de internação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Taxa de mortalidade materna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Taxa de natalidade</a:t>
            </a:r>
            <a:endParaRPr lang="pt-BR" sz="2400" dirty="0">
              <a:latin typeface="SF UI Display" panose="00000300000000000000" pitchFamily="50" charset="0"/>
              <a:ea typeface="Roboto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4774FE7-8462-C6B4-5C56-80401C6F5904}"/>
              </a:ext>
            </a:extLst>
          </p:cNvPr>
          <p:cNvSpPr txBox="1"/>
          <p:nvPr/>
        </p:nvSpPr>
        <p:spPr>
          <a:xfrm>
            <a:off x="898294" y="1940231"/>
            <a:ext cx="9931893" cy="52322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  <a:latin typeface="SF UI Display" panose="00000300000000000000" pitchFamily="50" charset="0"/>
                <a:ea typeface="Roboto" pitchFamily="2" charset="0"/>
              </a:rPr>
              <a:t>EXEMPLOS</a:t>
            </a:r>
            <a:endParaRPr lang="pt-BR" sz="2800" dirty="0">
              <a:solidFill>
                <a:schemeClr val="bg1"/>
              </a:solidFill>
              <a:latin typeface="SF UI Display" panose="00000300000000000000" pitchFamily="50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ixaDeTexto 5">
                <a:extLst>
                  <a:ext uri="{FF2B5EF4-FFF2-40B4-BE49-F238E27FC236}">
                    <a16:creationId xmlns:a16="http://schemas.microsoft.com/office/drawing/2014/main" id="{D8B978CA-AA82-C9A4-D9D9-CCD76168C447}"/>
                  </a:ext>
                </a:extLst>
              </p:cNvPr>
              <p:cNvSpPr txBox="1"/>
              <p:nvPr/>
            </p:nvSpPr>
            <p:spPr>
              <a:xfrm>
                <a:off x="7139076" y="2850155"/>
                <a:ext cx="2962098" cy="115768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BR" sz="4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BR" sz="4000" b="0" i="1" smtClean="0">
                              <a:latin typeface="Cambria Math" panose="02040503050406030204" pitchFamily="18" charset="0"/>
                            </a:rPr>
                            <m:t>𝑜</m:t>
                          </m:r>
                        </m:num>
                        <m:den>
                          <m:r>
                            <a:rPr lang="pt-BR" sz="4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den>
                      </m:f>
                      <m:r>
                        <a:rPr lang="pt-BR" sz="4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pt-BR" sz="4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t-BR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pt-BR" sz="4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pt-BR" sz="4000" dirty="0"/>
              </a:p>
            </p:txBody>
          </p:sp>
        </mc:Choice>
        <mc:Fallback xmlns="">
          <p:sp>
            <p:nvSpPr>
              <p:cNvPr id="6" name="CaixaDeTexto 5">
                <a:extLst>
                  <a:ext uri="{FF2B5EF4-FFF2-40B4-BE49-F238E27FC236}">
                    <a16:creationId xmlns:a16="http://schemas.microsoft.com/office/drawing/2014/main" id="{D8B978CA-AA82-C9A4-D9D9-CCD76168C4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9076" y="2850155"/>
                <a:ext cx="2962098" cy="115768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t-B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7311F749-A96A-F130-DDC4-320447CD4CBA}"/>
              </a:ext>
            </a:extLst>
          </p:cNvPr>
          <p:cNvSpPr txBox="1">
            <a:spLocks/>
          </p:cNvSpPr>
          <p:nvPr/>
        </p:nvSpPr>
        <p:spPr>
          <a:xfrm>
            <a:off x="6264876" y="4394548"/>
            <a:ext cx="5406081" cy="2144634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BR" sz="2400" b="1" dirty="0">
                <a:latin typeface="SF UI Display" panose="00000300000000000000" pitchFamily="50" charset="0"/>
                <a:ea typeface="Roboto" pitchFamily="2" charset="0"/>
              </a:rPr>
              <a:t>o</a:t>
            </a:r>
            <a:r>
              <a:rPr lang="pt-BR" sz="2400" dirty="0">
                <a:latin typeface="SF UI Display" panose="00000300000000000000" pitchFamily="50" charset="0"/>
                <a:ea typeface="Roboto" pitchFamily="2" charset="0"/>
              </a:rPr>
              <a:t> = ocorrências de interesse (caso, internação, óbito)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BR" sz="2400" b="1" dirty="0">
                <a:latin typeface="SF UI Display" panose="00000300000000000000" pitchFamily="50" charset="0"/>
                <a:ea typeface="Roboto" pitchFamily="2" charset="0"/>
              </a:rPr>
              <a:t>p</a:t>
            </a:r>
            <a:r>
              <a:rPr lang="pt-BR" sz="2400" dirty="0">
                <a:latin typeface="SF UI Display" panose="00000300000000000000" pitchFamily="50" charset="0"/>
                <a:ea typeface="Roboto" pitchFamily="2" charset="0"/>
              </a:rPr>
              <a:t> = pessoa-tempo (pop. mulheres no Maranhão em 2020)</a:t>
            </a:r>
            <a:endParaRPr lang="pt-BR" sz="2000" dirty="0">
              <a:latin typeface="SF UI Display" panose="00000300000000000000" pitchFamily="50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593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8FDB623-96D6-B030-517A-EFF68303E7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0"/>
            <a:ext cx="5334000" cy="68580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020879B7-DD18-1F0D-2132-A0DFD112E757}"/>
              </a:ext>
            </a:extLst>
          </p:cNvPr>
          <p:cNvSpPr txBox="1">
            <a:spLocks/>
          </p:cNvSpPr>
          <p:nvPr/>
        </p:nvSpPr>
        <p:spPr>
          <a:xfrm>
            <a:off x="768319" y="250705"/>
            <a:ext cx="5500133" cy="13194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5400" b="1" spc="-150" dirty="0">
                <a:solidFill>
                  <a:schemeClr val="bg2"/>
                </a:solidFill>
                <a:latin typeface="Garamond" panose="02020404030301010803" pitchFamily="18" charset="0"/>
                <a:ea typeface="Roboto" pitchFamily="2" charset="0"/>
              </a:rPr>
              <a:t>Quem sou eu?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A9AEFAF-6E09-BB10-70A9-5B5B19BEAEC4}"/>
              </a:ext>
            </a:extLst>
          </p:cNvPr>
          <p:cNvSpPr txBox="1"/>
          <p:nvPr/>
        </p:nvSpPr>
        <p:spPr>
          <a:xfrm>
            <a:off x="383309" y="1359567"/>
            <a:ext cx="6252107" cy="5188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800" b="1" dirty="0">
                <a:solidFill>
                  <a:schemeClr val="accent3"/>
                </a:solidFill>
                <a:latin typeface="SF UI Display" panose="00000300000000000000" pitchFamily="50" charset="0"/>
              </a:rPr>
              <a:t>Doutor</a:t>
            </a:r>
            <a:r>
              <a:rPr lang="pt-PT" sz="2800" dirty="0">
                <a:solidFill>
                  <a:schemeClr val="accent3"/>
                </a:solidFill>
                <a:latin typeface="SF UI Display" panose="00000300000000000000" pitchFamily="50" charset="0"/>
              </a:rPr>
              <a:t> em Biociências e Saúde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800" b="1" dirty="0">
                <a:solidFill>
                  <a:schemeClr val="accent3"/>
                </a:solidFill>
                <a:latin typeface="SF UI Display" panose="00000300000000000000" pitchFamily="50" charset="0"/>
              </a:rPr>
              <a:t>Mestre</a:t>
            </a:r>
            <a:r>
              <a:rPr lang="pt-PT" sz="2800" dirty="0">
                <a:solidFill>
                  <a:schemeClr val="accent3"/>
                </a:solidFill>
                <a:latin typeface="SF UI Display" panose="00000300000000000000" pitchFamily="50" charset="0"/>
              </a:rPr>
              <a:t> em Saúde e Ambiente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800" b="1" dirty="0">
                <a:solidFill>
                  <a:schemeClr val="accent3"/>
                </a:solidFill>
                <a:latin typeface="SF UI Display" panose="00000300000000000000" pitchFamily="50" charset="0"/>
              </a:rPr>
              <a:t>Epidemiologista</a:t>
            </a:r>
            <a:r>
              <a:rPr lang="pt-BR" sz="2800" dirty="0">
                <a:solidFill>
                  <a:schemeClr val="accent3"/>
                </a:solidFill>
                <a:latin typeface="SF UI Display" panose="00000300000000000000" pitchFamily="50" charset="0"/>
              </a:rPr>
              <a:t> e </a:t>
            </a:r>
            <a:r>
              <a:rPr lang="pt-BR" sz="2800" b="1" dirty="0">
                <a:solidFill>
                  <a:schemeClr val="accent3"/>
                </a:solidFill>
                <a:latin typeface="SF UI Display" panose="00000300000000000000" pitchFamily="50" charset="0"/>
              </a:rPr>
              <a:t>Enfermeiro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800" b="1" dirty="0">
                <a:solidFill>
                  <a:schemeClr val="accent3"/>
                </a:solidFill>
                <a:latin typeface="SF UI Display" panose="00000300000000000000" pitchFamily="50" charset="0"/>
              </a:rPr>
              <a:t>Pós-doc</a:t>
            </a:r>
            <a:r>
              <a:rPr lang="pt-PT" sz="2800" dirty="0">
                <a:solidFill>
                  <a:schemeClr val="accent3"/>
                </a:solidFill>
                <a:latin typeface="SF UI Display" panose="00000300000000000000" pitchFamily="50" charset="0"/>
              </a:rPr>
              <a:t> na UFS Lagarto, SE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800" b="1" dirty="0">
                <a:solidFill>
                  <a:schemeClr val="accent3"/>
                </a:solidFill>
                <a:latin typeface="SF UI Display" panose="00000300000000000000" pitchFamily="50" charset="0"/>
              </a:rPr>
              <a:t>Pesquisador </a:t>
            </a:r>
            <a:r>
              <a:rPr lang="pt-PT" sz="2800" dirty="0">
                <a:solidFill>
                  <a:schemeClr val="accent3"/>
                </a:solidFill>
                <a:latin typeface="SF UI Display" panose="00000300000000000000" pitchFamily="50" charset="0"/>
              </a:rPr>
              <a:t>de dados abertos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800" dirty="0">
                <a:solidFill>
                  <a:schemeClr val="accent3"/>
                </a:solidFill>
                <a:latin typeface="SF UI Display" panose="00000300000000000000" pitchFamily="50" charset="0"/>
              </a:rPr>
              <a:t>Fundador da </a:t>
            </a:r>
            <a:r>
              <a:rPr lang="pt-PT" sz="2800" b="1" i="1" dirty="0">
                <a:solidFill>
                  <a:schemeClr val="accent3"/>
                </a:solidFill>
                <a:latin typeface="SF UI Display" panose="00000300000000000000" pitchFamily="50" charset="0"/>
              </a:rPr>
              <a:t>JF Análise de dados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800" b="1" dirty="0">
                <a:solidFill>
                  <a:schemeClr val="bg2">
                    <a:lumMod val="75000"/>
                  </a:schemeClr>
                </a:solidFill>
                <a:latin typeface="SF UI Display" panose="00000300000000000000" pitchFamily="50" charset="0"/>
              </a:rPr>
              <a:t>Analista de dados, consultor e professor</a:t>
            </a:r>
          </a:p>
        </p:txBody>
      </p:sp>
    </p:spTree>
    <p:extLst>
      <p:ext uri="{BB962C8B-B14F-4D97-AF65-F5344CB8AC3E}">
        <p14:creationId xmlns:p14="http://schemas.microsoft.com/office/powerpoint/2010/main" val="5657237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Uso de taxas em análises espaciais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98293" y="1887428"/>
            <a:ext cx="10457565" cy="454426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Comparar eventos em diferentes locais -&gt; dados brutos são inadequados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 Taxas brutas são mais apropriadas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No espaço, essa regra se mantém, mas surge um problema: variação aleatória ou flutuação aleatória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Uma unidade geográfica com uma população muito baixa (18 mil), o pouco de ocorrência que aparecer gerará </a:t>
            </a: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taxas exageradas</a:t>
            </a:r>
            <a:endParaRPr lang="pt-BR" sz="2400" b="1" dirty="0">
              <a:latin typeface="SF UI Display" panose="00000300000000000000" pitchFamily="50" charset="0"/>
              <a:ea typeface="Roboto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</p:spTree>
    <p:extLst>
      <p:ext uri="{BB962C8B-B14F-4D97-AF65-F5344CB8AC3E}">
        <p14:creationId xmlns:p14="http://schemas.microsoft.com/office/powerpoint/2010/main" val="12052302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Uso de taxas em análises espaciais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98293" y="1887428"/>
            <a:ext cx="10457565" cy="454426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Comparar eventos em diferentes locais -&gt; dados brutos são inadequados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 Taxas brutas são mais apropriadas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No espaço, essa regra se mantém, mas surge um problema: variação aleatória ou flutuação aleatória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Uma unidade geográfica com uma população muito baixa (18 mil), o pouco de ocorrência que aparecer gerará </a:t>
            </a: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taxas exageradas</a:t>
            </a:r>
            <a:endParaRPr lang="pt-BR" sz="2400" b="1" dirty="0">
              <a:latin typeface="SF UI Display" panose="00000300000000000000" pitchFamily="50" charset="0"/>
              <a:ea typeface="Roboto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</p:spTree>
    <p:extLst>
      <p:ext uri="{BB962C8B-B14F-4D97-AF65-F5344CB8AC3E}">
        <p14:creationId xmlns:p14="http://schemas.microsoft.com/office/powerpoint/2010/main" val="28710619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Taxa bruta e específica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98293" y="1887428"/>
            <a:ext cx="10457565" cy="454426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Método simples de estimar frequência de um evento sob uma população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Dado por: ocorrência / população * constante (1 mil, 10 mil, 100 mil..)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Extremamente útil para comparações de unidades geográficas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 Taxa específica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2400" dirty="0">
                <a:latin typeface="SF UI Display" panose="00000300000000000000" pitchFamily="50" charset="0"/>
                <a:ea typeface="Roboto" pitchFamily="2" charset="0"/>
              </a:rPr>
              <a:t>Considera a ocorrência em uma população de características especificas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400" b="1" dirty="0">
                <a:latin typeface="SF UI Display" panose="00000300000000000000" pitchFamily="50" charset="0"/>
                <a:ea typeface="Roboto" pitchFamily="2" charset="0"/>
              </a:rPr>
              <a:t> Ex.: </a:t>
            </a:r>
            <a:r>
              <a:rPr lang="pt-BR" sz="2400" dirty="0">
                <a:latin typeface="SF UI Display" panose="00000300000000000000" pitchFamily="50" charset="0"/>
                <a:ea typeface="Roboto" pitchFamily="2" charset="0"/>
              </a:rPr>
              <a:t>Idosos, sexo masculino, raça branca</a:t>
            </a:r>
            <a:endParaRPr lang="pt-BR" sz="2400" b="1" dirty="0">
              <a:latin typeface="SF UI Display" panose="00000300000000000000" pitchFamily="50" charset="0"/>
              <a:ea typeface="Roboto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</p:spTree>
    <p:extLst>
      <p:ext uri="{BB962C8B-B14F-4D97-AF65-F5344CB8AC3E}">
        <p14:creationId xmlns:p14="http://schemas.microsoft.com/office/powerpoint/2010/main" val="25313633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Taxa espacial (</a:t>
            </a:r>
            <a:r>
              <a:rPr lang="pt-BR" sz="4400" b="1" spc="-150" dirty="0" err="1">
                <a:latin typeface="Garamond" panose="02020404030301010803" pitchFamily="18" charset="0"/>
                <a:ea typeface="Roboto" pitchFamily="2" charset="0"/>
              </a:rPr>
              <a:t>spatial</a:t>
            </a:r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 rates)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98293" y="1887428"/>
            <a:ext cx="10457565" cy="454426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 Um método melhor que a taxa bruta para estimativas espaciais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b="1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Considera a localização geográfica dos eventos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b="1" dirty="0">
                <a:latin typeface="SF UI Display" panose="00000300000000000000" pitchFamily="50" charset="0"/>
                <a:ea typeface="Roboto" pitchFamily="2" charset="0"/>
              </a:rPr>
              <a:t> Suaviza </a:t>
            </a: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as variações entre as localidades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b="1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Considera a média das ocorrências no município vizinho</a:t>
            </a:r>
            <a:endParaRPr lang="pt-BR" sz="3200" b="1" dirty="0">
              <a:latin typeface="SF UI Display" panose="00000300000000000000" pitchFamily="50" charset="0"/>
              <a:ea typeface="Roboto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</p:spTree>
    <p:extLst>
      <p:ext uri="{BB962C8B-B14F-4D97-AF65-F5344CB8AC3E}">
        <p14:creationId xmlns:p14="http://schemas.microsoft.com/office/powerpoint/2010/main" val="25891589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Taxa bayesiana empírica (EMPIRICAL BAYES)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98293" y="2427514"/>
            <a:ext cx="10457565" cy="4004177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 Um método que usa a taxa bruta e corrige pela média global da unidade geográfica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b="1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Estabelece um peso para a taxa bruta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 Quanto maior a população maior o peso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</p:spTree>
    <p:extLst>
      <p:ext uri="{BB962C8B-B14F-4D97-AF65-F5344CB8AC3E}">
        <p14:creationId xmlns:p14="http://schemas.microsoft.com/office/powerpoint/2010/main" val="7445386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Taxa bayesiana empírica espacial</a:t>
            </a:r>
            <a:b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</a:br>
            <a:r>
              <a:rPr lang="pt-BR" sz="3200" spc="-150" dirty="0" err="1">
                <a:latin typeface="Garamond" panose="02020404030301010803" pitchFamily="18" charset="0"/>
                <a:ea typeface="Roboto" pitchFamily="2" charset="0"/>
              </a:rPr>
              <a:t>sPatial</a:t>
            </a:r>
            <a:r>
              <a:rPr lang="pt-BR" sz="3200" spc="-150" dirty="0">
                <a:latin typeface="Garamond" panose="02020404030301010803" pitchFamily="18" charset="0"/>
                <a:ea typeface="Roboto" pitchFamily="2" charset="0"/>
              </a:rPr>
              <a:t> </a:t>
            </a:r>
            <a:r>
              <a:rPr lang="pt-BR" sz="3200" spc="-150" dirty="0" err="1">
                <a:latin typeface="Garamond" panose="02020404030301010803" pitchFamily="18" charset="0"/>
                <a:ea typeface="Roboto" pitchFamily="2" charset="0"/>
              </a:rPr>
              <a:t>empirical</a:t>
            </a:r>
            <a:r>
              <a:rPr lang="pt-BR" sz="3200" spc="-150" dirty="0">
                <a:latin typeface="Garamond" panose="02020404030301010803" pitchFamily="18" charset="0"/>
                <a:ea typeface="Roboto" pitchFamily="2" charset="0"/>
              </a:rPr>
              <a:t> </a:t>
            </a:r>
            <a:r>
              <a:rPr lang="pt-BR" sz="3200" spc="-150" dirty="0" err="1">
                <a:latin typeface="Garamond" panose="02020404030301010803" pitchFamily="18" charset="0"/>
                <a:ea typeface="Roboto" pitchFamily="2" charset="0"/>
              </a:rPr>
              <a:t>bayes</a:t>
            </a:r>
            <a:endParaRPr lang="pt-BR" sz="4400" spc="-150" dirty="0">
              <a:latin typeface="Garamond" panose="02020404030301010803" pitchFamily="18" charset="0"/>
              <a:ea typeface="Roboto" pitchFamily="2" charset="0"/>
            </a:endParaRP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98293" y="2024744"/>
            <a:ext cx="10457565" cy="4406948"/>
          </a:xfrm>
          <a:prstGeom prst="rect">
            <a:avLst/>
          </a:prstGeom>
        </p:spPr>
        <p:txBody>
          <a:bodyPr vert="horz" lIns="45720" tIns="45720" rIns="4572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 Versão aprimorada da bayesiana empírica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 Um método que usa a taxa bruta e corrige pela média global + </a:t>
            </a:r>
            <a:r>
              <a:rPr lang="pt-BR" sz="3600" b="1" dirty="0">
                <a:latin typeface="SF UI Display" panose="00000300000000000000" pitchFamily="50" charset="0"/>
                <a:ea typeface="Roboto" pitchFamily="2" charset="0"/>
              </a:rPr>
              <a:t>média dos vizinhos </a:t>
            </a: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da unidade geográfica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b="1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Combinação ponderada da taxa bruta, média global e local</a:t>
            </a:r>
          </a:p>
          <a:p>
            <a:pPr lvl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 Muito mais precisa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</p:spTree>
    <p:extLst>
      <p:ext uri="{BB962C8B-B14F-4D97-AF65-F5344CB8AC3E}">
        <p14:creationId xmlns:p14="http://schemas.microsoft.com/office/powerpoint/2010/main" val="4730106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Por fim...</a:t>
            </a:r>
            <a:endParaRPr lang="pt-BR" sz="4400" spc="-150" dirty="0">
              <a:latin typeface="Garamond" panose="02020404030301010803" pitchFamily="18" charset="0"/>
              <a:ea typeface="Roboto" pitchFamily="2" charset="0"/>
            </a:endParaRP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98294" y="1719944"/>
            <a:ext cx="10457565" cy="4406948"/>
          </a:xfrm>
          <a:prstGeom prst="rect">
            <a:avLst/>
          </a:prstGeom>
        </p:spPr>
        <p:txBody>
          <a:bodyPr vert="horz" lIns="45720" tIns="45720" rIns="4572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 A escolha depende do evento e unidade geográfica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b="1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Muitos polígonos com grandes diferenças regionais: taxa bayesiana empírica espacial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b="1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Somente análise visual: taxa espacial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3600" b="1" dirty="0">
                <a:latin typeface="SF UI Display" panose="00000300000000000000" pitchFamily="50" charset="0"/>
                <a:ea typeface="Roboto" pitchFamily="2" charset="0"/>
              </a:rPr>
              <a:t>Cuidado ao usar taxa bayesiana</a:t>
            </a: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, devido a média geral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3600" b="1" dirty="0">
                <a:latin typeface="SF UI Display" panose="00000300000000000000" pitchFamily="50" charset="0"/>
                <a:ea typeface="Roboto" pitchFamily="2" charset="0"/>
              </a:rPr>
              <a:t>Na maioria das vezes: </a:t>
            </a:r>
            <a:r>
              <a:rPr lang="pt-BR" sz="3600" dirty="0">
                <a:latin typeface="SF UI Display" panose="00000300000000000000" pitchFamily="50" charset="0"/>
                <a:ea typeface="Roboto" pitchFamily="2" charset="0"/>
              </a:rPr>
              <a:t>TBEE, quando não, TBE.</a:t>
            </a:r>
            <a:endParaRPr lang="pt-BR" sz="2800" dirty="0">
              <a:latin typeface="SF UI Display" panose="00000300000000000000" pitchFamily="50" charset="0"/>
              <a:ea typeface="Roboto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</p:spTree>
    <p:extLst>
      <p:ext uri="{BB962C8B-B14F-4D97-AF65-F5344CB8AC3E}">
        <p14:creationId xmlns:p14="http://schemas.microsoft.com/office/powerpoint/2010/main" val="29013668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E22A9-2B96-BE5C-7475-1999A963A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47F069-4FB5-E806-F1E0-9C9DF66F3709}"/>
              </a:ext>
            </a:extLst>
          </p:cNvPr>
          <p:cNvSpPr txBox="1">
            <a:spLocks/>
          </p:cNvSpPr>
          <p:nvPr/>
        </p:nvSpPr>
        <p:spPr>
          <a:xfrm>
            <a:off x="703740" y="1859522"/>
            <a:ext cx="10626932" cy="26930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6000" b="1" spc="-150" dirty="0">
                <a:latin typeface="Garamond" panose="02020404030301010803" pitchFamily="18" charset="0"/>
                <a:ea typeface="Roboto" pitchFamily="2" charset="0"/>
              </a:rPr>
              <a:t>Programas e sites</a:t>
            </a:r>
            <a:endParaRPr lang="pt-BR" sz="6000" b="1" spc="-150" dirty="0">
              <a:latin typeface="Garamond" panose="02020404030301010803" pitchFamily="18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742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DB53090-5116-2B81-ECC8-B9E05BC7EA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439" y="345497"/>
            <a:ext cx="9631119" cy="607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9508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8ABDFE-D173-2EBB-5C37-74310D228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41F59E5-7AB2-03B4-7482-8757517AA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510" y="0"/>
            <a:ext cx="117089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36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80666C-3F7D-F7A7-761A-0ABC8ABF6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8AE6EF-0F9B-72F8-7FFF-8F737E06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A natureza dos dados espaciais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7F4D8DAC-D1FD-2B7D-677E-F240DC327D32}"/>
              </a:ext>
            </a:extLst>
          </p:cNvPr>
          <p:cNvSpPr txBox="1">
            <a:spLocks/>
          </p:cNvSpPr>
          <p:nvPr/>
        </p:nvSpPr>
        <p:spPr>
          <a:xfrm>
            <a:off x="898293" y="1887428"/>
            <a:ext cx="10457565" cy="454426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Questões de escala geográfica, agregação e nível de detalhamento </a:t>
            </a: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-&gt; fundamentais para construir representações apropriadas do mundo</a:t>
            </a:r>
            <a:endParaRPr lang="pt-BR" sz="2800" b="1" dirty="0">
              <a:latin typeface="SF UI Display" panose="00000300000000000000" pitchFamily="50" charset="0"/>
              <a:ea typeface="Roboto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1FAB86E-5B64-C4A2-A71A-4694D933D548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487E6BE7-A3AA-DE65-5281-41AD1576F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304" y="3848374"/>
            <a:ext cx="6136000" cy="2783405"/>
          </a:xfrm>
          <a:prstGeom prst="rect">
            <a:avLst/>
          </a:prstGeom>
        </p:spPr>
      </p:pic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C92953A0-242C-793C-C86D-7E1340018042}"/>
              </a:ext>
            </a:extLst>
          </p:cNvPr>
          <p:cNvSpPr txBox="1">
            <a:spLocks/>
          </p:cNvSpPr>
          <p:nvPr/>
        </p:nvSpPr>
        <p:spPr>
          <a:xfrm>
            <a:off x="3226070" y="3429000"/>
            <a:ext cx="2852234" cy="614162"/>
          </a:xfrm>
          <a:prstGeom prst="rect">
            <a:avLst/>
          </a:prstGeom>
        </p:spPr>
        <p:txBody>
          <a:bodyPr vert="horz" lIns="45720" tIns="45720" rIns="4572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PT" sz="2800" b="1" dirty="0">
                <a:latin typeface="SF UI Display" panose="00000300000000000000" pitchFamily="50" charset="0"/>
                <a:ea typeface="Roboto" pitchFamily="2" charset="0"/>
              </a:rPr>
              <a:t>Dados </a:t>
            </a:r>
            <a:r>
              <a:rPr lang="pt-PT" sz="2800" b="1" dirty="0">
                <a:solidFill>
                  <a:schemeClr val="bg2"/>
                </a:solidFill>
                <a:latin typeface="SF UI Display" panose="00000300000000000000" pitchFamily="50" charset="0"/>
                <a:ea typeface="Roboto" pitchFamily="2" charset="0"/>
              </a:rPr>
              <a:t>agregados</a:t>
            </a:r>
            <a:endParaRPr lang="pt-BR" sz="2800" b="1" dirty="0">
              <a:solidFill>
                <a:schemeClr val="bg2"/>
              </a:solidFill>
              <a:latin typeface="SF UI Display" panose="00000300000000000000" pitchFamily="50" charset="0"/>
              <a:ea typeface="Roboto" pitchFamily="2" charset="0"/>
            </a:endParaRPr>
          </a:p>
        </p:txBody>
      </p:sp>
      <p:sp>
        <p:nvSpPr>
          <p:cNvPr id="8" name="Espaço Reservado para Conteúdo 2">
            <a:extLst>
              <a:ext uri="{FF2B5EF4-FFF2-40B4-BE49-F238E27FC236}">
                <a16:creationId xmlns:a16="http://schemas.microsoft.com/office/drawing/2014/main" id="{858903D2-6EA2-2B4B-193C-3CBE5E11DB8D}"/>
              </a:ext>
            </a:extLst>
          </p:cNvPr>
          <p:cNvSpPr txBox="1">
            <a:spLocks/>
          </p:cNvSpPr>
          <p:nvPr/>
        </p:nvSpPr>
        <p:spPr>
          <a:xfrm>
            <a:off x="6211760" y="3495173"/>
            <a:ext cx="2852234" cy="614162"/>
          </a:xfrm>
          <a:prstGeom prst="rect">
            <a:avLst/>
          </a:prstGeom>
        </p:spPr>
        <p:txBody>
          <a:bodyPr vert="horz" lIns="45720" tIns="45720" rIns="45720" bIns="45720" rtlCol="0">
            <a:normAutofit fontScale="85000"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PT" sz="2800" b="1" dirty="0">
                <a:latin typeface="SF UI Display" panose="00000300000000000000" pitchFamily="50" charset="0"/>
                <a:ea typeface="Roboto" pitchFamily="2" charset="0"/>
              </a:rPr>
              <a:t>Dados </a:t>
            </a:r>
            <a:r>
              <a:rPr lang="pt-PT" sz="2800" b="1" dirty="0">
                <a:solidFill>
                  <a:schemeClr val="bg2"/>
                </a:solidFill>
                <a:latin typeface="SF UI Display" panose="00000300000000000000" pitchFamily="50" charset="0"/>
                <a:ea typeface="Roboto" pitchFamily="2" charset="0"/>
              </a:rPr>
              <a:t>segregados</a:t>
            </a:r>
            <a:endParaRPr lang="pt-BR" sz="2800" b="1" dirty="0">
              <a:solidFill>
                <a:schemeClr val="bg2"/>
              </a:solidFill>
              <a:latin typeface="SF UI Display" panose="00000300000000000000" pitchFamily="50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7891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85591-B2F3-3D01-FBCF-BA74D7972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6BD66B8-7DB5-04C6-3A11-B999992FD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661" y="0"/>
            <a:ext cx="102786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303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25E3B4-695D-F80B-2D6B-55129AC177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C4FAFA-970F-CC8A-B235-E8C48CC2A946}"/>
              </a:ext>
            </a:extLst>
          </p:cNvPr>
          <p:cNvSpPr txBox="1">
            <a:spLocks/>
          </p:cNvSpPr>
          <p:nvPr/>
        </p:nvSpPr>
        <p:spPr>
          <a:xfrm>
            <a:off x="703740" y="1859522"/>
            <a:ext cx="10626932" cy="26930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6000" b="1" spc="-150" dirty="0">
                <a:latin typeface="Garamond" panose="02020404030301010803" pitchFamily="18" charset="0"/>
                <a:ea typeface="Roboto" pitchFamily="2" charset="0"/>
              </a:rPr>
              <a:t>Ponto de atenção</a:t>
            </a:r>
          </a:p>
        </p:txBody>
      </p:sp>
    </p:spTree>
    <p:extLst>
      <p:ext uri="{BB962C8B-B14F-4D97-AF65-F5344CB8AC3E}">
        <p14:creationId xmlns:p14="http://schemas.microsoft.com/office/powerpoint/2010/main" val="29140130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1A884-7AD7-735D-205E-B643D91625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DDF8A4-02D9-98D2-82B0-2C06DF58A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Código da unidade geográfica</a:t>
            </a:r>
            <a:endParaRPr lang="pt-BR" sz="4400" spc="-150" dirty="0">
              <a:latin typeface="Garamond" panose="02020404030301010803" pitchFamily="18" charset="0"/>
              <a:ea typeface="Roboto" pitchFamily="2" charset="0"/>
            </a:endParaRP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5FBC16D4-99DE-3FCF-FCC5-9C99FFB49DE1}"/>
              </a:ext>
            </a:extLst>
          </p:cNvPr>
          <p:cNvSpPr txBox="1">
            <a:spLocks/>
          </p:cNvSpPr>
          <p:nvPr/>
        </p:nvSpPr>
        <p:spPr>
          <a:xfrm>
            <a:off x="898294" y="1719944"/>
            <a:ext cx="10457565" cy="4406948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200" dirty="0">
                <a:latin typeface="SF UI Display" panose="00000300000000000000" pitchFamily="50" charset="0"/>
                <a:ea typeface="Roboto" pitchFamily="2" charset="0"/>
              </a:rPr>
              <a:t> Toda unidade geográfica tem um </a:t>
            </a:r>
            <a:r>
              <a:rPr lang="pt-BR" sz="3200" b="1" dirty="0">
                <a:latin typeface="SF UI Display" panose="00000300000000000000" pitchFamily="50" charset="0"/>
                <a:ea typeface="Roboto" pitchFamily="2" charset="0"/>
              </a:rPr>
              <a:t>código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200" dirty="0">
                <a:latin typeface="SF UI Display" panose="00000300000000000000" pitchFamily="50" charset="0"/>
                <a:ea typeface="Roboto" pitchFamily="2" charset="0"/>
              </a:rPr>
              <a:t> No Brasil, </a:t>
            </a:r>
            <a:r>
              <a:rPr lang="pt-BR" sz="3200" b="1" dirty="0">
                <a:latin typeface="SF UI Display" panose="00000300000000000000" pitchFamily="50" charset="0"/>
                <a:ea typeface="Roboto" pitchFamily="2" charset="0"/>
              </a:rPr>
              <a:t>são números</a:t>
            </a:r>
            <a:r>
              <a:rPr lang="pt-BR" sz="3200" dirty="0">
                <a:latin typeface="SF UI Display" panose="00000300000000000000" pitchFamily="50" charset="0"/>
                <a:ea typeface="Roboto" pitchFamily="2" charset="0"/>
              </a:rPr>
              <a:t>, por exemplo: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3200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3200" b="1" dirty="0">
                <a:latin typeface="SF UI Display" panose="00000300000000000000" pitchFamily="50" charset="0"/>
                <a:ea typeface="Roboto" pitchFamily="2" charset="0"/>
              </a:rPr>
              <a:t>Aracaju</a:t>
            </a:r>
            <a:r>
              <a:rPr lang="pt-BR" sz="3200" dirty="0">
                <a:latin typeface="SF UI Display" panose="00000300000000000000" pitchFamily="50" charset="0"/>
                <a:ea typeface="Roboto" pitchFamily="2" charset="0"/>
              </a:rPr>
              <a:t> -&gt; código municipal </a:t>
            </a:r>
            <a:r>
              <a:rPr lang="pt-BR" sz="3200" b="1" dirty="0">
                <a:latin typeface="SF UI Display" panose="00000300000000000000" pitchFamily="50" charset="0"/>
                <a:ea typeface="Roboto" pitchFamily="2" charset="0"/>
              </a:rPr>
              <a:t>2800308 (7 dígitos)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pt-PT" sz="3200" b="1" dirty="0">
                <a:latin typeface="SF UI Display" panose="00000300000000000000" pitchFamily="50" charset="0"/>
                <a:ea typeface="Roboto" pitchFamily="2" charset="0"/>
              </a:rPr>
              <a:t>2</a:t>
            </a:r>
            <a:r>
              <a:rPr lang="pt-PT" sz="3200" dirty="0">
                <a:latin typeface="SF UI Display" panose="00000300000000000000" pitchFamily="50" charset="0"/>
                <a:ea typeface="Roboto" pitchFamily="2" charset="0"/>
              </a:rPr>
              <a:t> – Região Nordeste | </a:t>
            </a:r>
            <a:r>
              <a:rPr lang="pt-PT" sz="3200" b="1" dirty="0">
                <a:latin typeface="SF UI Display" panose="00000300000000000000" pitchFamily="50" charset="0"/>
                <a:ea typeface="Roboto" pitchFamily="2" charset="0"/>
              </a:rPr>
              <a:t>28</a:t>
            </a:r>
            <a:r>
              <a:rPr lang="pt-PT" sz="3200" dirty="0">
                <a:latin typeface="SF UI Display" panose="00000300000000000000" pitchFamily="50" charset="0"/>
                <a:ea typeface="Roboto" pitchFamily="2" charset="0"/>
              </a:rPr>
              <a:t> – Sergipe | </a:t>
            </a:r>
            <a:r>
              <a:rPr lang="pt-PT" sz="3200" b="1" dirty="0">
                <a:latin typeface="SF UI Display" panose="00000300000000000000" pitchFamily="50" charset="0"/>
                <a:ea typeface="Roboto" pitchFamily="2" charset="0"/>
              </a:rPr>
              <a:t>003</a:t>
            </a:r>
            <a:r>
              <a:rPr lang="pt-PT" sz="3200" dirty="0">
                <a:latin typeface="SF UI Display" panose="00000300000000000000" pitchFamily="50" charset="0"/>
                <a:ea typeface="Roboto" pitchFamily="2" charset="0"/>
              </a:rPr>
              <a:t> – Aracaju | </a:t>
            </a:r>
            <a:r>
              <a:rPr lang="pt-PT" sz="3200" b="1" dirty="0">
                <a:latin typeface="SF UI Display" panose="00000300000000000000" pitchFamily="50" charset="0"/>
                <a:ea typeface="Roboto" pitchFamily="2" charset="0"/>
              </a:rPr>
              <a:t>08</a:t>
            </a:r>
            <a:r>
              <a:rPr lang="pt-PT" sz="3200" dirty="0">
                <a:latin typeface="SF UI Display" panose="00000300000000000000" pitchFamily="50" charset="0"/>
                <a:ea typeface="Roboto" pitchFamily="2" charset="0"/>
              </a:rPr>
              <a:t> – dígito verificador (IBGE)</a:t>
            </a:r>
          </a:p>
          <a:p>
            <a:pPr marL="0" indent="0">
              <a:lnSpc>
                <a:spcPct val="120000"/>
              </a:lnSpc>
              <a:buNone/>
            </a:pPr>
            <a:endParaRPr lang="pt-BR" sz="3200" b="1" dirty="0">
              <a:latin typeface="SF UI Display" panose="00000300000000000000" pitchFamily="50" charset="0"/>
              <a:ea typeface="Roboto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EDC2F84-9EA8-D954-AEDC-05603BF3C752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049BAAF-14AA-E9E3-39B1-30D3CCC381F3}"/>
              </a:ext>
            </a:extLst>
          </p:cNvPr>
          <p:cNvSpPr txBox="1">
            <a:spLocks/>
          </p:cNvSpPr>
          <p:nvPr/>
        </p:nvSpPr>
        <p:spPr>
          <a:xfrm>
            <a:off x="867507" y="5451231"/>
            <a:ext cx="11007969" cy="1005041"/>
          </a:xfrm>
          <a:prstGeom prst="rect">
            <a:avLst/>
          </a:prstGeom>
        </p:spPr>
        <p:txBody>
          <a:bodyPr vert="horz" lIns="45720" tIns="45720" rIns="45720" bIns="45720" rtlCol="0"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pt-PT" sz="2800" b="1" dirty="0">
                <a:latin typeface="SF UI Display" panose="00000300000000000000" pitchFamily="50" charset="0"/>
                <a:ea typeface="Roboto" pitchFamily="2" charset="0"/>
              </a:rPr>
              <a:t>Atenção a determinadas fontes de dados que apresentam </a:t>
            </a:r>
            <a:r>
              <a:rPr lang="pt-PT" sz="2800" b="1" dirty="0">
                <a:solidFill>
                  <a:schemeClr val="bg2"/>
                </a:solidFill>
                <a:latin typeface="SF UI Display" panose="00000300000000000000" pitchFamily="50" charset="0"/>
                <a:ea typeface="Roboto" pitchFamily="2" charset="0"/>
              </a:rPr>
              <a:t>6 dígitos</a:t>
            </a:r>
            <a:r>
              <a:rPr lang="pt-PT" sz="2800" b="1" dirty="0">
                <a:solidFill>
                  <a:schemeClr val="accent5">
                    <a:lumMod val="75000"/>
                  </a:schemeClr>
                </a:solidFill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PT" sz="2800" b="1" dirty="0">
                <a:latin typeface="SF UI Display" panose="00000300000000000000" pitchFamily="50" charset="0"/>
                <a:ea typeface="Roboto" pitchFamily="2" charset="0"/>
              </a:rPr>
              <a:t>de código e não 7</a:t>
            </a:r>
            <a:endParaRPr lang="pt-BR" sz="2800" b="1" dirty="0">
              <a:solidFill>
                <a:schemeClr val="accent5">
                  <a:lumMod val="75000"/>
                </a:schemeClr>
              </a:solidFill>
              <a:latin typeface="SF UI Display" panose="00000300000000000000" pitchFamily="50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5512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F64A6FA8-CE76-41D4-A512-36A509D5A6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66" y="1314109"/>
            <a:ext cx="4229782" cy="4229782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8C5CC692-193E-7E19-D828-39DA28CEA9C1}"/>
              </a:ext>
            </a:extLst>
          </p:cNvPr>
          <p:cNvSpPr txBox="1">
            <a:spLocks/>
          </p:cNvSpPr>
          <p:nvPr/>
        </p:nvSpPr>
        <p:spPr>
          <a:xfrm>
            <a:off x="2809266" y="2000250"/>
            <a:ext cx="10626932" cy="26930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b="1" cap="none" dirty="0">
                <a:latin typeface="SF UI Display" panose="00000300000000000000" pitchFamily="50" charset="0"/>
              </a:rPr>
              <a:t>jeffersonfelipe.com.br</a:t>
            </a:r>
          </a:p>
          <a:p>
            <a:pPr algn="ctr"/>
            <a:r>
              <a:rPr lang="pt-BR" sz="2800" cap="none" dirty="0">
                <a:latin typeface="SF UI Display" panose="00000300000000000000" pitchFamily="50" charset="0"/>
              </a:rPr>
              <a:t>Materiais para Download</a:t>
            </a:r>
          </a:p>
        </p:txBody>
      </p:sp>
    </p:spTree>
    <p:extLst>
      <p:ext uri="{BB962C8B-B14F-4D97-AF65-F5344CB8AC3E}">
        <p14:creationId xmlns:p14="http://schemas.microsoft.com/office/powerpoint/2010/main" val="3395703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C677C21-6E54-007F-4E5E-C93A7DDE0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598" y="0"/>
            <a:ext cx="6016803" cy="6858000"/>
          </a:xfrm>
          <a:prstGeom prst="rect">
            <a:avLst/>
          </a:prstGeom>
        </p:spPr>
      </p:pic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3DEBFA36-127F-CBE7-BD1D-589BC910FCFB}"/>
              </a:ext>
            </a:extLst>
          </p:cNvPr>
          <p:cNvSpPr txBox="1">
            <a:spLocks/>
          </p:cNvSpPr>
          <p:nvPr/>
        </p:nvSpPr>
        <p:spPr>
          <a:xfrm>
            <a:off x="370469" y="980464"/>
            <a:ext cx="2852234" cy="614162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PT" sz="2800" b="1" dirty="0">
                <a:latin typeface="SF UI Display" panose="00000300000000000000" pitchFamily="50" charset="0"/>
                <a:ea typeface="Roboto" pitchFamily="2" charset="0"/>
              </a:rPr>
              <a:t>Desagregado</a:t>
            </a:r>
            <a:endParaRPr lang="pt-BR" sz="2800" b="1" dirty="0">
              <a:solidFill>
                <a:schemeClr val="accent5">
                  <a:lumMod val="75000"/>
                </a:schemeClr>
              </a:solidFill>
              <a:latin typeface="SF UI Display" panose="00000300000000000000" pitchFamily="50" charset="0"/>
              <a:ea typeface="Roboto" pitchFamily="2" charset="0"/>
            </a:endParaRPr>
          </a:p>
        </p:txBody>
      </p:sp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E5B4C8CA-8537-4092-BE22-7879473E703F}"/>
              </a:ext>
            </a:extLst>
          </p:cNvPr>
          <p:cNvSpPr txBox="1">
            <a:spLocks/>
          </p:cNvSpPr>
          <p:nvPr/>
        </p:nvSpPr>
        <p:spPr>
          <a:xfrm>
            <a:off x="370469" y="3054591"/>
            <a:ext cx="2852234" cy="614162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PT" sz="2800" b="1" dirty="0">
                <a:latin typeface="SF UI Display" panose="00000300000000000000" pitchFamily="50" charset="0"/>
                <a:ea typeface="Roboto" pitchFamily="2" charset="0"/>
              </a:rPr>
              <a:t>Média horizontal</a:t>
            </a:r>
            <a:endParaRPr lang="pt-BR" sz="2800" b="1" dirty="0">
              <a:solidFill>
                <a:schemeClr val="accent5">
                  <a:lumMod val="75000"/>
                </a:schemeClr>
              </a:solidFill>
              <a:latin typeface="SF UI Display" panose="00000300000000000000" pitchFamily="50" charset="0"/>
              <a:ea typeface="Roboto" pitchFamily="2" charset="0"/>
            </a:endParaRPr>
          </a:p>
        </p:txBody>
      </p:sp>
      <p:sp>
        <p:nvSpPr>
          <p:cNvPr id="8" name="Espaço Reservado para Conteúdo 2">
            <a:extLst>
              <a:ext uri="{FF2B5EF4-FFF2-40B4-BE49-F238E27FC236}">
                <a16:creationId xmlns:a16="http://schemas.microsoft.com/office/drawing/2014/main" id="{BF49164B-8B3C-BD83-94E3-D9CE76D115A3}"/>
              </a:ext>
            </a:extLst>
          </p:cNvPr>
          <p:cNvSpPr txBox="1">
            <a:spLocks/>
          </p:cNvSpPr>
          <p:nvPr/>
        </p:nvSpPr>
        <p:spPr>
          <a:xfrm>
            <a:off x="370469" y="5084113"/>
            <a:ext cx="2852234" cy="614162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pt-PT" sz="2800" b="1" dirty="0">
                <a:latin typeface="SF UI Display" panose="00000300000000000000" pitchFamily="50" charset="0"/>
                <a:ea typeface="Roboto" pitchFamily="2" charset="0"/>
              </a:rPr>
              <a:t>Média vertical</a:t>
            </a:r>
            <a:endParaRPr lang="pt-BR" sz="2800" b="1" dirty="0">
              <a:solidFill>
                <a:schemeClr val="accent5">
                  <a:lumMod val="75000"/>
                </a:schemeClr>
              </a:solidFill>
              <a:latin typeface="SF UI Display" panose="00000300000000000000" pitchFamily="50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013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15F0A-471E-814A-B9FB-12AFE8FD03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793BBD-B262-FF25-616E-0B7765186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A natureza dos dados espaciais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C91CEBBD-CF2F-7D3A-5D15-B099BE67E270}"/>
              </a:ext>
            </a:extLst>
          </p:cNvPr>
          <p:cNvSpPr txBox="1">
            <a:spLocks/>
          </p:cNvSpPr>
          <p:nvPr/>
        </p:nvSpPr>
        <p:spPr>
          <a:xfrm>
            <a:off x="898293" y="1887428"/>
            <a:ext cx="10457565" cy="454426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Compreender a natureza espacial de correlações podem ajudar a melhor compreender fenômenos</a:t>
            </a:r>
            <a:endParaRPr lang="pt-BR" sz="2800" b="1" dirty="0">
              <a:latin typeface="SF UI Display" panose="00000300000000000000" pitchFamily="50" charset="0"/>
              <a:ea typeface="Roboto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A9DF4E6-EBF1-D14D-355B-6C66ADF89DE2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5D84E6D-69D0-F6A6-1B1E-F85932DCCAF5}"/>
              </a:ext>
            </a:extLst>
          </p:cNvPr>
          <p:cNvSpPr txBox="1"/>
          <p:nvPr/>
        </p:nvSpPr>
        <p:spPr>
          <a:xfrm>
            <a:off x="1094744" y="3190145"/>
            <a:ext cx="1023403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3200" b="1" dirty="0">
                <a:latin typeface="SF UI Display" panose="00000300000000000000" pitchFamily="50" charset="0"/>
              </a:rPr>
              <a:t>Avaliação espacial da </a:t>
            </a:r>
            <a:r>
              <a:rPr lang="pt-PT" sz="3200" b="1" dirty="0">
                <a:solidFill>
                  <a:schemeClr val="bg2"/>
                </a:solidFill>
                <a:latin typeface="SF UI Display" panose="00000300000000000000" pitchFamily="50" charset="0"/>
              </a:rPr>
              <a:t>relação entre o número de unidades básicas de saúde (UBS) e a redução na incidência de hipertensão arterial em bairros</a:t>
            </a:r>
            <a:r>
              <a:rPr lang="pt-PT" sz="3200" b="1" dirty="0">
                <a:latin typeface="SF UI Display" panose="00000300000000000000" pitchFamily="50" charset="0"/>
              </a:rPr>
              <a:t>. </a:t>
            </a:r>
          </a:p>
          <a:p>
            <a:pPr algn="ctr"/>
            <a:endParaRPr lang="pt-PT" sz="3200" b="1" dirty="0">
              <a:latin typeface="SF UI Display" panose="00000300000000000000" pitchFamily="50" charset="0"/>
            </a:endParaRPr>
          </a:p>
          <a:p>
            <a:pPr algn="ctr"/>
            <a:r>
              <a:rPr lang="pt-PT" sz="3200" dirty="0">
                <a:latin typeface="SF UI Display" panose="00000300000000000000" pitchFamily="50" charset="0"/>
              </a:rPr>
              <a:t>Espera-se que quanto maior a proximidade e quantidade das UBS, menor seja a incidência da doença nesses locais.</a:t>
            </a:r>
            <a:endParaRPr lang="pt-BR" sz="3200" dirty="0">
              <a:latin typeface="SF UI Display" panose="000003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128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ACD261-CA3C-8EAB-EE3C-51765B0EA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553B94-1C7B-5A7D-87BC-FF973F4D0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A natureza dos dados espaciais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7CFE6189-FBEF-9D50-0670-AA826197316F}"/>
              </a:ext>
            </a:extLst>
          </p:cNvPr>
          <p:cNvSpPr txBox="1">
            <a:spLocks/>
          </p:cNvSpPr>
          <p:nvPr/>
        </p:nvSpPr>
        <p:spPr>
          <a:xfrm>
            <a:off x="898293" y="1887428"/>
            <a:ext cx="3617951" cy="4544263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</a:t>
            </a:r>
            <a:r>
              <a:rPr lang="pt-BR" sz="2800" b="1" dirty="0">
                <a:latin typeface="SF UI Display" panose="00000300000000000000" pitchFamily="50" charset="0"/>
                <a:ea typeface="Roboto" pitchFamily="2" charset="0"/>
              </a:rPr>
              <a:t>Efeitos de proximidade </a:t>
            </a: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-&gt; fundamentais para representar e compreender a variação espacial</a:t>
            </a:r>
            <a:endParaRPr lang="pt-BR" sz="2800" b="1" dirty="0">
              <a:latin typeface="SF UI Display" panose="00000300000000000000" pitchFamily="50" charset="0"/>
              <a:ea typeface="Roboto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DA52A54-6436-EAAE-7A1A-112FA1F5DC3D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  <p:pic>
        <p:nvPicPr>
          <p:cNvPr id="6" name="Imagem 5" descr="Gráfico, Gráfico de linhas&#10;&#10;O conteúdo gerado por IA pode estar incorreto.">
            <a:extLst>
              <a:ext uri="{FF2B5EF4-FFF2-40B4-BE49-F238E27FC236}">
                <a16:creationId xmlns:a16="http://schemas.microsoft.com/office/drawing/2014/main" id="{C34B6A84-CCC0-E85F-2A85-D8C4B16F78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4"/>
          <a:stretch/>
        </p:blipFill>
        <p:spPr>
          <a:xfrm>
            <a:off x="4357518" y="2096429"/>
            <a:ext cx="7585438" cy="439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063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9AC21-0732-AB8F-E628-B31261B9E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EF136A-3AC1-060C-875E-8C131BE67692}"/>
              </a:ext>
            </a:extLst>
          </p:cNvPr>
          <p:cNvSpPr txBox="1">
            <a:spLocks/>
          </p:cNvSpPr>
          <p:nvPr/>
        </p:nvSpPr>
        <p:spPr>
          <a:xfrm>
            <a:off x="899156" y="556272"/>
            <a:ext cx="10626932" cy="1374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6000" b="1" spc="-150" dirty="0">
                <a:latin typeface="Garamond" panose="02020404030301010803" pitchFamily="18" charset="0"/>
                <a:ea typeface="Roboto" pitchFamily="2" charset="0"/>
              </a:rPr>
              <a:t>Primeira lei da geografia</a:t>
            </a:r>
            <a:endParaRPr lang="pt-BR" sz="6000" b="1" spc="-150" dirty="0">
              <a:latin typeface="Garamond" panose="02020404030301010803" pitchFamily="18" charset="0"/>
              <a:ea typeface="Roboto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8926365D-8B17-D4AF-DBB8-AE91BC8ED52D}"/>
              </a:ext>
            </a:extLst>
          </p:cNvPr>
          <p:cNvSpPr txBox="1"/>
          <p:nvPr/>
        </p:nvSpPr>
        <p:spPr>
          <a:xfrm>
            <a:off x="927409" y="2028616"/>
            <a:ext cx="10337181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400" b="1" dirty="0">
                <a:solidFill>
                  <a:schemeClr val="accent2">
                    <a:lumMod val="75000"/>
                  </a:schemeClr>
                </a:solidFill>
                <a:latin typeface="SF UI Display" panose="00000300000000000000" pitchFamily="50" charset="0"/>
                <a:ea typeface="Roboto" pitchFamily="2" charset="0"/>
              </a:rPr>
              <a:t>“No mundo, todas as coisas se parecem, mas coisas mais próximas são mais parecidas que aquelas mais distantes” – Waldo </a:t>
            </a:r>
            <a:r>
              <a:rPr lang="pt-BR" sz="4400" b="1" dirty="0" err="1">
                <a:solidFill>
                  <a:schemeClr val="accent2">
                    <a:lumMod val="75000"/>
                  </a:schemeClr>
                </a:solidFill>
                <a:latin typeface="SF UI Display" panose="00000300000000000000" pitchFamily="50" charset="0"/>
                <a:ea typeface="Roboto" pitchFamily="2" charset="0"/>
              </a:rPr>
              <a:t>Tobler</a:t>
            </a:r>
            <a:r>
              <a:rPr lang="pt-BR" sz="4400" b="1" dirty="0">
                <a:solidFill>
                  <a:schemeClr val="accent2">
                    <a:lumMod val="75000"/>
                  </a:schemeClr>
                </a:solidFill>
                <a:latin typeface="SF UI Display" panose="00000300000000000000" pitchFamily="50" charset="0"/>
                <a:ea typeface="Roboto" pitchFamily="2" charset="0"/>
              </a:rPr>
              <a:t>, 1979</a:t>
            </a:r>
            <a:endParaRPr lang="pt-BR" sz="4400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E92B355-6625-E930-C541-3A73A093D0C0}"/>
              </a:ext>
            </a:extLst>
          </p:cNvPr>
          <p:cNvSpPr txBox="1"/>
          <p:nvPr/>
        </p:nvSpPr>
        <p:spPr>
          <a:xfrm>
            <a:off x="1095607" y="5266266"/>
            <a:ext cx="1023403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sz="3200" dirty="0">
                <a:latin typeface="SF UI Display" panose="00000300000000000000" pitchFamily="50" charset="0"/>
              </a:rPr>
              <a:t>A relação entre eventos próximos no espaço é chamada de </a:t>
            </a:r>
            <a:r>
              <a:rPr lang="pt-PT" sz="3200" dirty="0" err="1">
                <a:solidFill>
                  <a:schemeClr val="bg2"/>
                </a:solidFill>
                <a:latin typeface="SF UI Display" panose="00000300000000000000" pitchFamily="50" charset="0"/>
              </a:rPr>
              <a:t>autocorrelação</a:t>
            </a:r>
            <a:r>
              <a:rPr lang="pt-PT" sz="3200" dirty="0">
                <a:solidFill>
                  <a:schemeClr val="bg2"/>
                </a:solidFill>
                <a:latin typeface="SF UI Display" panose="00000300000000000000" pitchFamily="50" charset="0"/>
              </a:rPr>
              <a:t> espacial</a:t>
            </a:r>
            <a:endParaRPr lang="pt-BR" sz="3200" dirty="0">
              <a:solidFill>
                <a:schemeClr val="bg2"/>
              </a:solidFill>
              <a:latin typeface="SF UI Display" panose="000003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819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5451F-643C-4F7E-52BC-C16FD8332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A90FBE-2597-806A-9D5A-B2F264FCD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Homogeneidade e heterogeneidade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2652E5A-0B64-8C8E-AC68-C4716C124381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  <p:pic>
        <p:nvPicPr>
          <p:cNvPr id="1026" name="Picture 2" descr="A fronteira entre a favela de Paraisópolis e o bairro do Morumbi gerou uma  das mais impactantes imagens sobre a desigualdade brasileira | Conversa com  Bial | gshow">
            <a:extLst>
              <a:ext uri="{FF2B5EF4-FFF2-40B4-BE49-F238E27FC236}">
                <a16:creationId xmlns:a16="http://schemas.microsoft.com/office/drawing/2014/main" id="{B996F3CE-25E7-5BBF-AF9E-524A725F2A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075" y="2289959"/>
            <a:ext cx="5091461" cy="3394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aiba tudo sobre os bairros mais caros de Belo Horizonte - Sienge">
            <a:extLst>
              <a:ext uri="{FF2B5EF4-FFF2-40B4-BE49-F238E27FC236}">
                <a16:creationId xmlns:a16="http://schemas.microsoft.com/office/drawing/2014/main" id="{2F6A9C2C-90DE-DD3C-0A8F-B9F6E7AD36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52609"/>
            <a:ext cx="5787483" cy="3251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04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50F3C6-7CD3-4447-B11A-FC6C57C2D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94" y="620867"/>
            <a:ext cx="1062693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4400" b="1" spc="-150" dirty="0">
                <a:latin typeface="Garamond" panose="02020404030301010803" pitchFamily="18" charset="0"/>
                <a:ea typeface="Roboto" pitchFamily="2" charset="0"/>
              </a:rPr>
              <a:t>ÍNDICE DE MORAN, o que é?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BD2F2354-2AC2-4B09-82CE-D98B73044D4B}"/>
              </a:ext>
            </a:extLst>
          </p:cNvPr>
          <p:cNvSpPr txBox="1">
            <a:spLocks/>
          </p:cNvSpPr>
          <p:nvPr/>
        </p:nvSpPr>
        <p:spPr>
          <a:xfrm>
            <a:off x="898293" y="1962615"/>
            <a:ext cx="10457565" cy="4469076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Mede a autocorrelação espacial (ora chamada de dependência espacial, ou até correlação espacial)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Verifica se, no espaço, seu evento possui um comportamento </a:t>
            </a:r>
            <a:r>
              <a:rPr lang="pt-BR" sz="2800" b="1" dirty="0">
                <a:solidFill>
                  <a:schemeClr val="bg2"/>
                </a:solidFill>
                <a:latin typeface="SF UI Display" panose="00000300000000000000" pitchFamily="50" charset="0"/>
                <a:ea typeface="Roboto" pitchFamily="2" charset="0"/>
              </a:rPr>
              <a:t>aleatório ou não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Considera, para tanto, a vizinhança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t-BR" sz="2800" dirty="0">
                <a:latin typeface="SF UI Display" panose="00000300000000000000" pitchFamily="50" charset="0"/>
                <a:ea typeface="Roboto" pitchFamily="2" charset="0"/>
              </a:rPr>
              <a:t> Dividido em Moran GLOBAL e LOCAL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184C7B-2781-4A6D-AF81-F5DB12FD86C6}"/>
              </a:ext>
            </a:extLst>
          </p:cNvPr>
          <p:cNvSpPr txBox="1"/>
          <p:nvPr/>
        </p:nvSpPr>
        <p:spPr>
          <a:xfrm>
            <a:off x="8620125" y="119598"/>
            <a:ext cx="349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chemeClr val="bg1">
                    <a:lumMod val="65000"/>
                  </a:schemeClr>
                </a:solidFill>
              </a:rPr>
              <a:t>Me. Jefferson Felipe Calazans Batista</a:t>
            </a:r>
          </a:p>
        </p:txBody>
      </p:sp>
    </p:spTree>
    <p:extLst>
      <p:ext uri="{BB962C8B-B14F-4D97-AF65-F5344CB8AC3E}">
        <p14:creationId xmlns:p14="http://schemas.microsoft.com/office/powerpoint/2010/main" val="40144347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dentidade visual">
      <a:dk1>
        <a:srgbClr val="262628"/>
      </a:dk1>
      <a:lt1>
        <a:srgbClr val="FFFFFF"/>
      </a:lt1>
      <a:dk2>
        <a:srgbClr val="343D2F"/>
      </a:dk2>
      <a:lt2>
        <a:srgbClr val="A68051"/>
      </a:lt2>
      <a:accent1>
        <a:srgbClr val="7C603C"/>
      </a:accent1>
      <a:accent2>
        <a:srgbClr val="A68051"/>
      </a:accent2>
      <a:accent3>
        <a:srgbClr val="343D2F"/>
      </a:accent3>
      <a:accent4>
        <a:srgbClr val="ABB9A4"/>
      </a:accent4>
      <a:accent5>
        <a:srgbClr val="5D482D"/>
      </a:accent5>
      <a:accent6>
        <a:srgbClr val="C7C7CA"/>
      </a:accent6>
      <a:hlink>
        <a:srgbClr val="DCCCB8"/>
      </a:hlink>
      <a:folHlink>
        <a:srgbClr val="819676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2427</TotalTime>
  <Words>1149</Words>
  <Application>Microsoft Office PowerPoint</Application>
  <PresentationFormat>Widescreen</PresentationFormat>
  <Paragraphs>146</Paragraphs>
  <Slides>33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33</vt:i4>
      </vt:variant>
    </vt:vector>
  </HeadingPairs>
  <TitlesOfParts>
    <vt:vector size="41" baseType="lpstr">
      <vt:lpstr>Arial</vt:lpstr>
      <vt:lpstr>Cambria Math</vt:lpstr>
      <vt:lpstr>Garamond</vt:lpstr>
      <vt:lpstr>SF UI Display</vt:lpstr>
      <vt:lpstr>Tw Cen MT</vt:lpstr>
      <vt:lpstr>Tw Cen MT Condensed</vt:lpstr>
      <vt:lpstr>Wingdings 3</vt:lpstr>
      <vt:lpstr>Integral</vt:lpstr>
      <vt:lpstr>Construção de banco de dados geoespaciais para pesquisa científica e análises em saúde pública</vt:lpstr>
      <vt:lpstr>Apresentação do PowerPoint</vt:lpstr>
      <vt:lpstr>A natureza dos dados espaciais</vt:lpstr>
      <vt:lpstr>Apresentação do PowerPoint</vt:lpstr>
      <vt:lpstr>A natureza dos dados espaciais</vt:lpstr>
      <vt:lpstr>A natureza dos dados espaciais</vt:lpstr>
      <vt:lpstr>Apresentação do PowerPoint</vt:lpstr>
      <vt:lpstr>Homogeneidade e heterogeneidade</vt:lpstr>
      <vt:lpstr>ÍNDICE DE MORAN, o que é?</vt:lpstr>
      <vt:lpstr>interpretação</vt:lpstr>
      <vt:lpstr>interpretação</vt:lpstr>
      <vt:lpstr>Condições</vt:lpstr>
      <vt:lpstr>Apresentação do PowerPoint</vt:lpstr>
      <vt:lpstr>Apresentação do PowerPoint</vt:lpstr>
      <vt:lpstr>Apresentação do PowerPoint</vt:lpstr>
      <vt:lpstr>Pseudo-significância</vt:lpstr>
      <vt:lpstr>Ponto de corte do valor de p</vt:lpstr>
      <vt:lpstr>Apresentação do PowerPoint</vt:lpstr>
      <vt:lpstr>Medidas do tipo taxa</vt:lpstr>
      <vt:lpstr>Uso de taxas em análises espaciais</vt:lpstr>
      <vt:lpstr>Uso de taxas em análises espaciais</vt:lpstr>
      <vt:lpstr>Taxa bruta e específica</vt:lpstr>
      <vt:lpstr>Taxa espacial (spatial rates)</vt:lpstr>
      <vt:lpstr>Taxa bayesiana empírica (EMPIRICAL BAYES)</vt:lpstr>
      <vt:lpstr>Taxa bayesiana empírica espacial sPatial empirical bayes</vt:lpstr>
      <vt:lpstr>Por fim...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Código da unidade geográfica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TRABALHO DE CONCLUSÃO DE CURSO: COMO CONSTRUÍ-LO DA MELHOR FORMA</dc:title>
  <dc:creator>Jefferson Felipe</dc:creator>
  <cp:lastModifiedBy>Jefferson Felipe Calazans Batista</cp:lastModifiedBy>
  <cp:revision>130</cp:revision>
  <dcterms:created xsi:type="dcterms:W3CDTF">2020-11-05T16:37:34Z</dcterms:created>
  <dcterms:modified xsi:type="dcterms:W3CDTF">2026-06-05T16:01:26Z</dcterms:modified>
</cp:coreProperties>
</file>