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318" r:id="rId5"/>
    <p:sldId id="322" r:id="rId6"/>
    <p:sldId id="348" r:id="rId7"/>
    <p:sldId id="282" r:id="rId8"/>
    <p:sldId id="353" r:id="rId9"/>
    <p:sldId id="349" r:id="rId10"/>
    <p:sldId id="350" r:id="rId11"/>
    <p:sldId id="351" r:id="rId12"/>
    <p:sldId id="317" r:id="rId13"/>
    <p:sldId id="346" r:id="rId14"/>
    <p:sldId id="347" r:id="rId15"/>
    <p:sldId id="319" r:id="rId16"/>
    <p:sldId id="372" r:id="rId17"/>
    <p:sldId id="323" r:id="rId18"/>
    <p:sldId id="357" r:id="rId19"/>
    <p:sldId id="358" r:id="rId20"/>
    <p:sldId id="359" r:id="rId21"/>
    <p:sldId id="360" r:id="rId22"/>
    <p:sldId id="361" r:id="rId23"/>
    <p:sldId id="340" r:id="rId24"/>
    <p:sldId id="298" r:id="rId25"/>
    <p:sldId id="299" r:id="rId26"/>
    <p:sldId id="362" r:id="rId27"/>
    <p:sldId id="363" r:id="rId28"/>
    <p:sldId id="302" r:id="rId29"/>
    <p:sldId id="269" r:id="rId30"/>
    <p:sldId id="303" r:id="rId31"/>
    <p:sldId id="320" r:id="rId32"/>
    <p:sldId id="364" r:id="rId33"/>
    <p:sldId id="365" r:id="rId34"/>
    <p:sldId id="366" r:id="rId35"/>
    <p:sldId id="275" r:id="rId36"/>
    <p:sldId id="277" r:id="rId37"/>
    <p:sldId id="281" r:id="rId38"/>
    <p:sldId id="367" r:id="rId39"/>
    <p:sldId id="283" r:id="rId40"/>
    <p:sldId id="285" r:id="rId41"/>
    <p:sldId id="368" r:id="rId42"/>
    <p:sldId id="287" r:id="rId43"/>
    <p:sldId id="290" r:id="rId44"/>
    <p:sldId id="291" r:id="rId45"/>
    <p:sldId id="369" r:id="rId46"/>
    <p:sldId id="292" r:id="rId47"/>
    <p:sldId id="295" r:id="rId48"/>
    <p:sldId id="370" r:id="rId49"/>
    <p:sldId id="296" r:id="rId50"/>
    <p:sldId id="293" r:id="rId51"/>
    <p:sldId id="371" r:id="rId5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4301"/>
    <a:srgbClr val="AA3600"/>
    <a:srgbClr val="C7282B"/>
    <a:srgbClr val="DF51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23" autoAdjust="0"/>
    <p:restoredTop sz="94660"/>
  </p:normalViewPr>
  <p:slideViewPr>
    <p:cSldViewPr snapToGrid="0" showGuides="1">
      <p:cViewPr varScale="1">
        <p:scale>
          <a:sx n="147" d="100"/>
          <a:sy n="147" d="100"/>
        </p:scale>
        <p:origin x="1194" y="34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27BB2F-6C41-4F56-A336-BC3CAE0B0C0B}" type="doc">
      <dgm:prSet loTypeId="urn:microsoft.com/office/officeart/2005/8/layout/defaul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BR"/>
        </a:p>
      </dgm:t>
    </dgm:pt>
    <dgm:pt modelId="{7AC3DCCB-F16C-417A-8427-B40C0CEF7BAD}">
      <dgm:prSet phldrT="[Texto]" custT="1"/>
      <dgm:spPr/>
      <dgm:t>
        <a:bodyPr/>
        <a:lstStyle/>
        <a:p>
          <a:r>
            <a:rPr lang="pt-BR" sz="3600" b="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Artigo periódico</a:t>
          </a:r>
        </a:p>
      </dgm:t>
    </dgm:pt>
    <dgm:pt modelId="{95E2F2E2-67FF-4CE0-8D1E-0C202EE23D8C}" type="parTrans" cxnId="{A8384FEA-2735-4ECE-B7C4-A929BD3D1CBD}">
      <dgm:prSet/>
      <dgm:spPr/>
      <dgm:t>
        <a:bodyPr/>
        <a:lstStyle/>
        <a:p>
          <a:endParaRPr lang="pt-BR" sz="14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E78EB391-E02D-452A-9FA8-B93C3EFE2ED2}" type="sibTrans" cxnId="{A8384FEA-2735-4ECE-B7C4-A929BD3D1CBD}">
      <dgm:prSet/>
      <dgm:spPr/>
      <dgm:t>
        <a:bodyPr/>
        <a:lstStyle/>
        <a:p>
          <a:endParaRPr lang="pt-BR" sz="14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86EEBCCB-3A48-47D8-89B6-630A590BAD74}">
      <dgm:prSet phldrT="[Texto]" custT="1"/>
      <dgm:spPr/>
      <dgm:t>
        <a:bodyPr/>
        <a:lstStyle/>
        <a:p>
          <a:r>
            <a:rPr lang="pt-BR" sz="36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Tese, dissertação, TCC</a:t>
          </a:r>
        </a:p>
      </dgm:t>
    </dgm:pt>
    <dgm:pt modelId="{ADFAE314-610A-4301-B1FE-97CB6D1CC54B}" type="parTrans" cxnId="{FE62D9AC-2239-46D9-B901-C70BFF99A92A}">
      <dgm:prSet/>
      <dgm:spPr/>
      <dgm:t>
        <a:bodyPr/>
        <a:lstStyle/>
        <a:p>
          <a:endParaRPr lang="pt-BR" sz="14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F3EF7696-4EED-4F93-A612-FDBBE72B02E4}" type="sibTrans" cxnId="{FE62D9AC-2239-46D9-B901-C70BFF99A92A}">
      <dgm:prSet/>
      <dgm:spPr/>
      <dgm:t>
        <a:bodyPr/>
        <a:lstStyle/>
        <a:p>
          <a:endParaRPr lang="pt-BR" sz="14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D48AC85D-0099-41F2-BFC9-B455D2F6E61F}">
      <dgm:prSet phldrT="[Texto]" custT="1"/>
      <dgm:spPr/>
      <dgm:t>
        <a:bodyPr/>
        <a:lstStyle/>
        <a:p>
          <a:r>
            <a:rPr lang="pt-BR" sz="36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Capítulos de livro</a:t>
          </a:r>
        </a:p>
      </dgm:t>
    </dgm:pt>
    <dgm:pt modelId="{111DBB41-8C40-4E07-B47B-278EFBBFC444}" type="parTrans" cxnId="{1F3176A3-BFC2-4644-A2C0-774DFE1202B3}">
      <dgm:prSet/>
      <dgm:spPr/>
      <dgm:t>
        <a:bodyPr/>
        <a:lstStyle/>
        <a:p>
          <a:endParaRPr lang="pt-BR" sz="14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E60D4082-A2DB-4EC1-B660-6A323F9714ED}" type="sibTrans" cxnId="{1F3176A3-BFC2-4644-A2C0-774DFE1202B3}">
      <dgm:prSet/>
      <dgm:spPr/>
      <dgm:t>
        <a:bodyPr/>
        <a:lstStyle/>
        <a:p>
          <a:endParaRPr lang="pt-BR" sz="14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1A9A897D-EA0B-4988-9651-2C4D5581B0A3}">
      <dgm:prSet phldrT="[Texto]" custT="1"/>
      <dgm:spPr>
        <a:solidFill>
          <a:schemeClr val="accent5"/>
        </a:solidFill>
      </dgm:spPr>
      <dgm:t>
        <a:bodyPr/>
        <a:lstStyle/>
        <a:p>
          <a:r>
            <a:rPr lang="pt-BR" sz="3600" dirty="0">
              <a:solidFill>
                <a:schemeClr val="tx1"/>
              </a:solidFill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Resumo simples e expandido</a:t>
          </a:r>
        </a:p>
      </dgm:t>
    </dgm:pt>
    <dgm:pt modelId="{6D002F73-A7E7-46D5-8A5D-305C2DD15C9B}" type="parTrans" cxnId="{CD89AD23-966A-4263-AA00-DA040F9827F3}">
      <dgm:prSet/>
      <dgm:spPr/>
      <dgm:t>
        <a:bodyPr/>
        <a:lstStyle/>
        <a:p>
          <a:endParaRPr lang="pt-BR" sz="14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2A82111F-1A59-4931-93A0-B7E7BD121F39}" type="sibTrans" cxnId="{CD89AD23-966A-4263-AA00-DA040F9827F3}">
      <dgm:prSet/>
      <dgm:spPr/>
      <dgm:t>
        <a:bodyPr/>
        <a:lstStyle/>
        <a:p>
          <a:endParaRPr lang="pt-BR" sz="14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97264EA9-58A6-4346-BFEB-8428BF48EE1B}" type="pres">
      <dgm:prSet presAssocID="{F327BB2F-6C41-4F56-A336-BC3CAE0B0C0B}" presName="diagram" presStyleCnt="0">
        <dgm:presLayoutVars>
          <dgm:dir/>
          <dgm:resizeHandles val="exact"/>
        </dgm:presLayoutVars>
      </dgm:prSet>
      <dgm:spPr/>
    </dgm:pt>
    <dgm:pt modelId="{EAEFD0D1-476D-4402-8DFD-D997A06DB438}" type="pres">
      <dgm:prSet presAssocID="{7AC3DCCB-F16C-417A-8427-B40C0CEF7BAD}" presName="node" presStyleLbl="node1" presStyleIdx="0" presStyleCnt="4">
        <dgm:presLayoutVars>
          <dgm:bulletEnabled val="1"/>
        </dgm:presLayoutVars>
      </dgm:prSet>
      <dgm:spPr/>
    </dgm:pt>
    <dgm:pt modelId="{ACD5BD8C-47A2-41CD-99D9-5F53431DA951}" type="pres">
      <dgm:prSet presAssocID="{E78EB391-E02D-452A-9FA8-B93C3EFE2ED2}" presName="sibTrans" presStyleCnt="0"/>
      <dgm:spPr/>
    </dgm:pt>
    <dgm:pt modelId="{FB9CDF90-8750-4664-B37E-9763B7DB1D06}" type="pres">
      <dgm:prSet presAssocID="{86EEBCCB-3A48-47D8-89B6-630A590BAD74}" presName="node" presStyleLbl="node1" presStyleIdx="1" presStyleCnt="4">
        <dgm:presLayoutVars>
          <dgm:bulletEnabled val="1"/>
        </dgm:presLayoutVars>
      </dgm:prSet>
      <dgm:spPr/>
    </dgm:pt>
    <dgm:pt modelId="{127C0611-A02D-4B0B-8DD7-3B4D8C095664}" type="pres">
      <dgm:prSet presAssocID="{F3EF7696-4EED-4F93-A612-FDBBE72B02E4}" presName="sibTrans" presStyleCnt="0"/>
      <dgm:spPr/>
    </dgm:pt>
    <dgm:pt modelId="{E1C6C488-8473-409B-9D04-5838A803A8CE}" type="pres">
      <dgm:prSet presAssocID="{D48AC85D-0099-41F2-BFC9-B455D2F6E61F}" presName="node" presStyleLbl="node1" presStyleIdx="2" presStyleCnt="4">
        <dgm:presLayoutVars>
          <dgm:bulletEnabled val="1"/>
        </dgm:presLayoutVars>
      </dgm:prSet>
      <dgm:spPr/>
    </dgm:pt>
    <dgm:pt modelId="{F4554E19-45E5-46F5-8A8C-35F1D23C407A}" type="pres">
      <dgm:prSet presAssocID="{E60D4082-A2DB-4EC1-B660-6A323F9714ED}" presName="sibTrans" presStyleCnt="0"/>
      <dgm:spPr/>
    </dgm:pt>
    <dgm:pt modelId="{19E9CE22-A01A-4C1C-8AC7-FF6DACD8DC63}" type="pres">
      <dgm:prSet presAssocID="{1A9A897D-EA0B-4988-9651-2C4D5581B0A3}" presName="node" presStyleLbl="node1" presStyleIdx="3" presStyleCnt="4">
        <dgm:presLayoutVars>
          <dgm:bulletEnabled val="1"/>
        </dgm:presLayoutVars>
      </dgm:prSet>
      <dgm:spPr/>
    </dgm:pt>
  </dgm:ptLst>
  <dgm:cxnLst>
    <dgm:cxn modelId="{CD89AD23-966A-4263-AA00-DA040F9827F3}" srcId="{F327BB2F-6C41-4F56-A336-BC3CAE0B0C0B}" destId="{1A9A897D-EA0B-4988-9651-2C4D5581B0A3}" srcOrd="3" destOrd="0" parTransId="{6D002F73-A7E7-46D5-8A5D-305C2DD15C9B}" sibTransId="{2A82111F-1A59-4931-93A0-B7E7BD121F39}"/>
    <dgm:cxn modelId="{90522352-5938-4F0B-AB6A-D496C3207563}" type="presOf" srcId="{F327BB2F-6C41-4F56-A336-BC3CAE0B0C0B}" destId="{97264EA9-58A6-4346-BFEB-8428BF48EE1B}" srcOrd="0" destOrd="0" presId="urn:microsoft.com/office/officeart/2005/8/layout/default"/>
    <dgm:cxn modelId="{F786CCA1-F6D1-4445-815C-EFEC36B6CDF3}" type="presOf" srcId="{86EEBCCB-3A48-47D8-89B6-630A590BAD74}" destId="{FB9CDF90-8750-4664-B37E-9763B7DB1D06}" srcOrd="0" destOrd="0" presId="urn:microsoft.com/office/officeart/2005/8/layout/default"/>
    <dgm:cxn modelId="{1F3176A3-BFC2-4644-A2C0-774DFE1202B3}" srcId="{F327BB2F-6C41-4F56-A336-BC3CAE0B0C0B}" destId="{D48AC85D-0099-41F2-BFC9-B455D2F6E61F}" srcOrd="2" destOrd="0" parTransId="{111DBB41-8C40-4E07-B47B-278EFBBFC444}" sibTransId="{E60D4082-A2DB-4EC1-B660-6A323F9714ED}"/>
    <dgm:cxn modelId="{9AB39BA9-2CE0-4F40-8E6C-999648587FC2}" type="presOf" srcId="{1A9A897D-EA0B-4988-9651-2C4D5581B0A3}" destId="{19E9CE22-A01A-4C1C-8AC7-FF6DACD8DC63}" srcOrd="0" destOrd="0" presId="urn:microsoft.com/office/officeart/2005/8/layout/default"/>
    <dgm:cxn modelId="{FE62D9AC-2239-46D9-B901-C70BFF99A92A}" srcId="{F327BB2F-6C41-4F56-A336-BC3CAE0B0C0B}" destId="{86EEBCCB-3A48-47D8-89B6-630A590BAD74}" srcOrd="1" destOrd="0" parTransId="{ADFAE314-610A-4301-B1FE-97CB6D1CC54B}" sibTransId="{F3EF7696-4EED-4F93-A612-FDBBE72B02E4}"/>
    <dgm:cxn modelId="{432B06AD-10FF-4A08-9A64-D88A0351F041}" type="presOf" srcId="{7AC3DCCB-F16C-417A-8427-B40C0CEF7BAD}" destId="{EAEFD0D1-476D-4402-8DFD-D997A06DB438}" srcOrd="0" destOrd="0" presId="urn:microsoft.com/office/officeart/2005/8/layout/default"/>
    <dgm:cxn modelId="{A8384FEA-2735-4ECE-B7C4-A929BD3D1CBD}" srcId="{F327BB2F-6C41-4F56-A336-BC3CAE0B0C0B}" destId="{7AC3DCCB-F16C-417A-8427-B40C0CEF7BAD}" srcOrd="0" destOrd="0" parTransId="{95E2F2E2-67FF-4CE0-8D1E-0C202EE23D8C}" sibTransId="{E78EB391-E02D-452A-9FA8-B93C3EFE2ED2}"/>
    <dgm:cxn modelId="{01771EF8-38D3-4EA0-967F-6224A9606532}" type="presOf" srcId="{D48AC85D-0099-41F2-BFC9-B455D2F6E61F}" destId="{E1C6C488-8473-409B-9D04-5838A803A8CE}" srcOrd="0" destOrd="0" presId="urn:microsoft.com/office/officeart/2005/8/layout/default"/>
    <dgm:cxn modelId="{7D14069D-4FAD-40B3-A38C-D508D02F56A5}" type="presParOf" srcId="{97264EA9-58A6-4346-BFEB-8428BF48EE1B}" destId="{EAEFD0D1-476D-4402-8DFD-D997A06DB438}" srcOrd="0" destOrd="0" presId="urn:microsoft.com/office/officeart/2005/8/layout/default"/>
    <dgm:cxn modelId="{0F326522-F669-4142-A9A4-EEC6E958D0DF}" type="presParOf" srcId="{97264EA9-58A6-4346-BFEB-8428BF48EE1B}" destId="{ACD5BD8C-47A2-41CD-99D9-5F53431DA951}" srcOrd="1" destOrd="0" presId="urn:microsoft.com/office/officeart/2005/8/layout/default"/>
    <dgm:cxn modelId="{5D3BAFBD-7F2F-463E-B876-24C4C7A0E404}" type="presParOf" srcId="{97264EA9-58A6-4346-BFEB-8428BF48EE1B}" destId="{FB9CDF90-8750-4664-B37E-9763B7DB1D06}" srcOrd="2" destOrd="0" presId="urn:microsoft.com/office/officeart/2005/8/layout/default"/>
    <dgm:cxn modelId="{E9E010F9-578B-4390-9185-B379B3A067E1}" type="presParOf" srcId="{97264EA9-58A6-4346-BFEB-8428BF48EE1B}" destId="{127C0611-A02D-4B0B-8DD7-3B4D8C095664}" srcOrd="3" destOrd="0" presId="urn:microsoft.com/office/officeart/2005/8/layout/default"/>
    <dgm:cxn modelId="{1C4EB654-D86A-492F-90CD-B48106DAD597}" type="presParOf" srcId="{97264EA9-58A6-4346-BFEB-8428BF48EE1B}" destId="{E1C6C488-8473-409B-9D04-5838A803A8CE}" srcOrd="4" destOrd="0" presId="urn:microsoft.com/office/officeart/2005/8/layout/default"/>
    <dgm:cxn modelId="{A4585B23-0D35-4E57-8CF9-971551A061DC}" type="presParOf" srcId="{97264EA9-58A6-4346-BFEB-8428BF48EE1B}" destId="{F4554E19-45E5-46F5-8A8C-35F1D23C407A}" srcOrd="5" destOrd="0" presId="urn:microsoft.com/office/officeart/2005/8/layout/default"/>
    <dgm:cxn modelId="{ECDC5451-71A9-4210-A81C-4E2C35582A59}" type="presParOf" srcId="{97264EA9-58A6-4346-BFEB-8428BF48EE1B}" destId="{19E9CE22-A01A-4C1C-8AC7-FF6DACD8DC63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202417-FCDE-A74D-AB33-ACFD5DB7408A}" type="doc">
      <dgm:prSet loTypeId="urn:microsoft.com/office/officeart/2005/8/layout/lProcess1" loCatId="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BR"/>
        </a:p>
      </dgm:t>
    </dgm:pt>
    <dgm:pt modelId="{2F696520-7BCB-FA4E-9207-52B04733693D}">
      <dgm:prSet phldrT="[Texto]" custT="1"/>
      <dgm:spPr/>
      <dgm:t>
        <a:bodyPr/>
        <a:lstStyle/>
        <a:p>
          <a:r>
            <a:rPr lang="pt-BR" sz="2600" dirty="0">
              <a:latin typeface=""/>
            </a:rPr>
            <a:t>Título do trabalho</a:t>
          </a:r>
        </a:p>
      </dgm:t>
    </dgm:pt>
    <dgm:pt modelId="{B27539A2-D537-8248-AE13-6C039980A90C}" type="parTrans" cxnId="{1522C024-6ADF-294F-887E-20F8312925F2}">
      <dgm:prSet/>
      <dgm:spPr/>
      <dgm:t>
        <a:bodyPr/>
        <a:lstStyle/>
        <a:p>
          <a:endParaRPr lang="pt-BR" sz="2600">
            <a:latin typeface=""/>
          </a:endParaRPr>
        </a:p>
      </dgm:t>
    </dgm:pt>
    <dgm:pt modelId="{62DCC67A-61EB-3249-AFBC-25EEAAF17E50}" type="sibTrans" cxnId="{1522C024-6ADF-294F-887E-20F8312925F2}">
      <dgm:prSet/>
      <dgm:spPr/>
      <dgm:t>
        <a:bodyPr/>
        <a:lstStyle/>
        <a:p>
          <a:endParaRPr lang="pt-BR" sz="2600">
            <a:latin typeface=""/>
          </a:endParaRPr>
        </a:p>
      </dgm:t>
    </dgm:pt>
    <dgm:pt modelId="{0DE6161F-626C-4049-810F-6918147F0A89}">
      <dgm:prSet phldrT="[Texto]" custT="1"/>
      <dgm:spPr/>
      <dgm:t>
        <a:bodyPr/>
        <a:lstStyle/>
        <a:p>
          <a:r>
            <a:rPr lang="pt-BR" sz="2600" dirty="0">
              <a:latin typeface=""/>
            </a:rPr>
            <a:t>Nome do autor, </a:t>
          </a:r>
          <a:r>
            <a:rPr lang="pt-BR" sz="2600" dirty="0" err="1">
              <a:latin typeface=""/>
            </a:rPr>
            <a:t>co-autores</a:t>
          </a:r>
          <a:r>
            <a:rPr lang="pt-BR" sz="2600" dirty="0">
              <a:latin typeface=""/>
            </a:rPr>
            <a:t> e orientador</a:t>
          </a:r>
        </a:p>
      </dgm:t>
    </dgm:pt>
    <dgm:pt modelId="{8BCF0BC8-B160-D84B-AE12-F090E1F29FE0}" type="parTrans" cxnId="{F9D3FAD6-9DE8-7242-88EF-61892C23EDC7}">
      <dgm:prSet/>
      <dgm:spPr/>
      <dgm:t>
        <a:bodyPr/>
        <a:lstStyle/>
        <a:p>
          <a:endParaRPr lang="pt-BR" sz="2600">
            <a:latin typeface=""/>
          </a:endParaRPr>
        </a:p>
      </dgm:t>
    </dgm:pt>
    <dgm:pt modelId="{ED4CD627-6B17-334A-ADB6-A2497B03C7F6}" type="sibTrans" cxnId="{F9D3FAD6-9DE8-7242-88EF-61892C23EDC7}">
      <dgm:prSet/>
      <dgm:spPr/>
      <dgm:t>
        <a:bodyPr/>
        <a:lstStyle/>
        <a:p>
          <a:endParaRPr lang="pt-BR" sz="2600">
            <a:latin typeface=""/>
          </a:endParaRPr>
        </a:p>
      </dgm:t>
    </dgm:pt>
    <dgm:pt modelId="{B07921BA-B998-5A46-9A86-14487CCA4452}">
      <dgm:prSet phldrT="[Texto]" custT="1"/>
      <dgm:spPr/>
      <dgm:t>
        <a:bodyPr/>
        <a:lstStyle/>
        <a:p>
          <a:r>
            <a:rPr lang="pt-BR" sz="2600" dirty="0">
              <a:latin typeface=""/>
            </a:rPr>
            <a:t>Desenvolvimento do resumo</a:t>
          </a:r>
        </a:p>
      </dgm:t>
    </dgm:pt>
    <dgm:pt modelId="{0D14BB79-A487-D447-A3B1-D004BD35FC79}" type="parTrans" cxnId="{0D0D891D-86D1-BC4B-8F82-6B689F94C118}">
      <dgm:prSet/>
      <dgm:spPr/>
      <dgm:t>
        <a:bodyPr/>
        <a:lstStyle/>
        <a:p>
          <a:endParaRPr lang="pt-BR" sz="2600">
            <a:latin typeface=""/>
          </a:endParaRPr>
        </a:p>
      </dgm:t>
    </dgm:pt>
    <dgm:pt modelId="{59057DF7-B32A-2E43-94AF-222D8AA7C200}" type="sibTrans" cxnId="{0D0D891D-86D1-BC4B-8F82-6B689F94C118}">
      <dgm:prSet/>
      <dgm:spPr/>
      <dgm:t>
        <a:bodyPr/>
        <a:lstStyle/>
        <a:p>
          <a:endParaRPr lang="pt-BR" sz="2600">
            <a:latin typeface=""/>
          </a:endParaRPr>
        </a:p>
      </dgm:t>
    </dgm:pt>
    <dgm:pt modelId="{6B9D02DA-F3D7-E747-800B-486805551324}">
      <dgm:prSet phldrT="[Texto]" custT="1"/>
      <dgm:spPr/>
      <dgm:t>
        <a:bodyPr/>
        <a:lstStyle/>
        <a:p>
          <a:r>
            <a:rPr lang="pt-BR" sz="2600" dirty="0">
              <a:latin typeface=""/>
            </a:rPr>
            <a:t>Palavras-chave</a:t>
          </a:r>
        </a:p>
      </dgm:t>
    </dgm:pt>
    <dgm:pt modelId="{B8FC2E3F-62A7-7E47-B56A-8DF2D269A638}" type="parTrans" cxnId="{29D0161E-35FB-CF4F-81F2-BA2BCF07EBB1}">
      <dgm:prSet/>
      <dgm:spPr/>
      <dgm:t>
        <a:bodyPr/>
        <a:lstStyle/>
        <a:p>
          <a:endParaRPr lang="pt-BR" sz="2600">
            <a:latin typeface=""/>
          </a:endParaRPr>
        </a:p>
      </dgm:t>
    </dgm:pt>
    <dgm:pt modelId="{82FBD524-B36A-AB4F-A023-1B104F3DE037}" type="sibTrans" cxnId="{29D0161E-35FB-CF4F-81F2-BA2BCF07EBB1}">
      <dgm:prSet/>
      <dgm:spPr/>
      <dgm:t>
        <a:bodyPr/>
        <a:lstStyle/>
        <a:p>
          <a:endParaRPr lang="pt-BR" sz="2600">
            <a:latin typeface=""/>
          </a:endParaRPr>
        </a:p>
      </dgm:t>
    </dgm:pt>
    <dgm:pt modelId="{3B397FEC-EEE7-854C-B6DF-2AFA0AA47C90}">
      <dgm:prSet phldrT="[Texto]" custT="1"/>
      <dgm:spPr/>
      <dgm:t>
        <a:bodyPr/>
        <a:lstStyle/>
        <a:p>
          <a:r>
            <a:rPr lang="pt-BR" sz="2600" dirty="0">
              <a:latin typeface=""/>
            </a:rPr>
            <a:t>Referências</a:t>
          </a:r>
        </a:p>
      </dgm:t>
    </dgm:pt>
    <dgm:pt modelId="{557B7091-08FA-7C41-92CB-DE8C56123948}" type="parTrans" cxnId="{E2C2C01F-45BA-A84B-8E17-2AF677B1B12C}">
      <dgm:prSet/>
      <dgm:spPr/>
      <dgm:t>
        <a:bodyPr/>
        <a:lstStyle/>
        <a:p>
          <a:endParaRPr lang="pt-BR" sz="2600">
            <a:latin typeface=""/>
          </a:endParaRPr>
        </a:p>
      </dgm:t>
    </dgm:pt>
    <dgm:pt modelId="{2DAECFA9-3397-2244-AA03-C02C39A84909}" type="sibTrans" cxnId="{E2C2C01F-45BA-A84B-8E17-2AF677B1B12C}">
      <dgm:prSet/>
      <dgm:spPr/>
      <dgm:t>
        <a:bodyPr/>
        <a:lstStyle/>
        <a:p>
          <a:endParaRPr lang="pt-BR" sz="2600">
            <a:latin typeface=""/>
          </a:endParaRPr>
        </a:p>
      </dgm:t>
    </dgm:pt>
    <dgm:pt modelId="{3AA1A7A9-FEB8-164C-B3F1-7C5802E62F19}">
      <dgm:prSet phldrT="[Texto]" custT="1"/>
      <dgm:spPr/>
      <dgm:t>
        <a:bodyPr/>
        <a:lstStyle/>
        <a:p>
          <a:r>
            <a:rPr lang="pt-BR" sz="2600" dirty="0">
              <a:latin typeface=""/>
            </a:rPr>
            <a:t>Alguns precisam ter: versão em inglês</a:t>
          </a:r>
        </a:p>
      </dgm:t>
    </dgm:pt>
    <dgm:pt modelId="{827F881A-5E18-8D4E-B173-2F699171847B}" type="parTrans" cxnId="{8967A736-4AF8-2D4A-B02F-3DA8C818B67F}">
      <dgm:prSet/>
      <dgm:spPr/>
      <dgm:t>
        <a:bodyPr/>
        <a:lstStyle/>
        <a:p>
          <a:endParaRPr lang="pt-BR" sz="2600">
            <a:latin typeface=""/>
          </a:endParaRPr>
        </a:p>
      </dgm:t>
    </dgm:pt>
    <dgm:pt modelId="{748177A1-D015-DE4A-BDE9-B36C44EB6BFC}" type="sibTrans" cxnId="{8967A736-4AF8-2D4A-B02F-3DA8C818B67F}">
      <dgm:prSet/>
      <dgm:spPr/>
      <dgm:t>
        <a:bodyPr/>
        <a:lstStyle/>
        <a:p>
          <a:endParaRPr lang="pt-BR" sz="2600">
            <a:latin typeface=""/>
          </a:endParaRPr>
        </a:p>
      </dgm:t>
    </dgm:pt>
    <dgm:pt modelId="{3CB893E0-2B4B-A943-8903-071FFE73C708}" type="pres">
      <dgm:prSet presAssocID="{54202417-FCDE-A74D-AB33-ACFD5DB7408A}" presName="Name0" presStyleCnt="0">
        <dgm:presLayoutVars>
          <dgm:dir/>
          <dgm:animLvl val="lvl"/>
          <dgm:resizeHandles val="exact"/>
        </dgm:presLayoutVars>
      </dgm:prSet>
      <dgm:spPr/>
    </dgm:pt>
    <dgm:pt modelId="{84D5E40B-4D6C-D34A-88BE-B3BD98AA4608}" type="pres">
      <dgm:prSet presAssocID="{2F696520-7BCB-FA4E-9207-52B04733693D}" presName="vertFlow" presStyleCnt="0"/>
      <dgm:spPr/>
    </dgm:pt>
    <dgm:pt modelId="{943C34D5-6526-FF45-AA4A-01AF357F8AB4}" type="pres">
      <dgm:prSet presAssocID="{2F696520-7BCB-FA4E-9207-52B04733693D}" presName="header" presStyleLbl="node1" presStyleIdx="0" presStyleCnt="2"/>
      <dgm:spPr/>
    </dgm:pt>
    <dgm:pt modelId="{DE429B6F-96F1-FA43-BCB7-359EE31293D5}" type="pres">
      <dgm:prSet presAssocID="{8BCF0BC8-B160-D84B-AE12-F090E1F29FE0}" presName="parTrans" presStyleLbl="sibTrans2D1" presStyleIdx="0" presStyleCnt="4"/>
      <dgm:spPr/>
    </dgm:pt>
    <dgm:pt modelId="{C33CAE96-BD44-7A41-A431-F9822FF8BA41}" type="pres">
      <dgm:prSet presAssocID="{0DE6161F-626C-4049-810F-6918147F0A89}" presName="child" presStyleLbl="alignAccFollowNode1" presStyleIdx="0" presStyleCnt="4">
        <dgm:presLayoutVars>
          <dgm:chMax val="0"/>
          <dgm:bulletEnabled val="1"/>
        </dgm:presLayoutVars>
      </dgm:prSet>
      <dgm:spPr/>
    </dgm:pt>
    <dgm:pt modelId="{66E9FB2F-61C9-4541-9443-1A85CA056AA9}" type="pres">
      <dgm:prSet presAssocID="{ED4CD627-6B17-334A-ADB6-A2497B03C7F6}" presName="sibTrans" presStyleLbl="sibTrans2D1" presStyleIdx="1" presStyleCnt="4"/>
      <dgm:spPr/>
    </dgm:pt>
    <dgm:pt modelId="{9A112A23-04BC-374E-AF07-8E01171087FD}" type="pres">
      <dgm:prSet presAssocID="{B07921BA-B998-5A46-9A86-14487CCA4452}" presName="child" presStyleLbl="alignAccFollowNode1" presStyleIdx="1" presStyleCnt="4">
        <dgm:presLayoutVars>
          <dgm:chMax val="0"/>
          <dgm:bulletEnabled val="1"/>
        </dgm:presLayoutVars>
      </dgm:prSet>
      <dgm:spPr/>
    </dgm:pt>
    <dgm:pt modelId="{DC2AB48E-18F8-964B-84CF-31FA68A377E6}" type="pres">
      <dgm:prSet presAssocID="{2F696520-7BCB-FA4E-9207-52B04733693D}" presName="hSp" presStyleCnt="0"/>
      <dgm:spPr/>
    </dgm:pt>
    <dgm:pt modelId="{B1D0BE99-DB08-0045-B41C-2078F86AE976}" type="pres">
      <dgm:prSet presAssocID="{6B9D02DA-F3D7-E747-800B-486805551324}" presName="vertFlow" presStyleCnt="0"/>
      <dgm:spPr/>
    </dgm:pt>
    <dgm:pt modelId="{2AE6230E-90D2-2E41-911D-3B5DB1196D90}" type="pres">
      <dgm:prSet presAssocID="{6B9D02DA-F3D7-E747-800B-486805551324}" presName="header" presStyleLbl="node1" presStyleIdx="1" presStyleCnt="2"/>
      <dgm:spPr/>
    </dgm:pt>
    <dgm:pt modelId="{38B0F527-104D-504C-A4C2-2F85CC443C52}" type="pres">
      <dgm:prSet presAssocID="{557B7091-08FA-7C41-92CB-DE8C56123948}" presName="parTrans" presStyleLbl="sibTrans2D1" presStyleIdx="2" presStyleCnt="4"/>
      <dgm:spPr/>
    </dgm:pt>
    <dgm:pt modelId="{5CD22C26-0057-934A-97DC-82358D80BCBA}" type="pres">
      <dgm:prSet presAssocID="{3B397FEC-EEE7-854C-B6DF-2AFA0AA47C90}" presName="child" presStyleLbl="alignAccFollowNode1" presStyleIdx="2" presStyleCnt="4">
        <dgm:presLayoutVars>
          <dgm:chMax val="0"/>
          <dgm:bulletEnabled val="1"/>
        </dgm:presLayoutVars>
      </dgm:prSet>
      <dgm:spPr/>
    </dgm:pt>
    <dgm:pt modelId="{DF77609A-5B51-6340-A1F9-4F0369557B8A}" type="pres">
      <dgm:prSet presAssocID="{2DAECFA9-3397-2244-AA03-C02C39A84909}" presName="sibTrans" presStyleLbl="sibTrans2D1" presStyleIdx="3" presStyleCnt="4"/>
      <dgm:spPr/>
    </dgm:pt>
    <dgm:pt modelId="{FE94B948-AE65-9C4B-B59D-586AC4894C89}" type="pres">
      <dgm:prSet presAssocID="{3AA1A7A9-FEB8-164C-B3F1-7C5802E62F19}" presName="child" presStyleLbl="alignAccFollowNode1" presStyleIdx="3" presStyleCnt="4">
        <dgm:presLayoutVars>
          <dgm:chMax val="0"/>
          <dgm:bulletEnabled val="1"/>
        </dgm:presLayoutVars>
      </dgm:prSet>
      <dgm:spPr/>
    </dgm:pt>
  </dgm:ptLst>
  <dgm:cxnLst>
    <dgm:cxn modelId="{0B037C11-1728-B045-B9F2-A3DCE6E29501}" type="presOf" srcId="{0DE6161F-626C-4049-810F-6918147F0A89}" destId="{C33CAE96-BD44-7A41-A431-F9822FF8BA41}" srcOrd="0" destOrd="0" presId="urn:microsoft.com/office/officeart/2005/8/layout/lProcess1"/>
    <dgm:cxn modelId="{0D0D891D-86D1-BC4B-8F82-6B689F94C118}" srcId="{2F696520-7BCB-FA4E-9207-52B04733693D}" destId="{B07921BA-B998-5A46-9A86-14487CCA4452}" srcOrd="1" destOrd="0" parTransId="{0D14BB79-A487-D447-A3B1-D004BD35FC79}" sibTransId="{59057DF7-B32A-2E43-94AF-222D8AA7C200}"/>
    <dgm:cxn modelId="{29D0161E-35FB-CF4F-81F2-BA2BCF07EBB1}" srcId="{54202417-FCDE-A74D-AB33-ACFD5DB7408A}" destId="{6B9D02DA-F3D7-E747-800B-486805551324}" srcOrd="1" destOrd="0" parTransId="{B8FC2E3F-62A7-7E47-B56A-8DF2D269A638}" sibTransId="{82FBD524-B36A-AB4F-A023-1B104F3DE037}"/>
    <dgm:cxn modelId="{E2C2C01F-45BA-A84B-8E17-2AF677B1B12C}" srcId="{6B9D02DA-F3D7-E747-800B-486805551324}" destId="{3B397FEC-EEE7-854C-B6DF-2AFA0AA47C90}" srcOrd="0" destOrd="0" parTransId="{557B7091-08FA-7C41-92CB-DE8C56123948}" sibTransId="{2DAECFA9-3397-2244-AA03-C02C39A84909}"/>
    <dgm:cxn modelId="{1522C024-6ADF-294F-887E-20F8312925F2}" srcId="{54202417-FCDE-A74D-AB33-ACFD5DB7408A}" destId="{2F696520-7BCB-FA4E-9207-52B04733693D}" srcOrd="0" destOrd="0" parTransId="{B27539A2-D537-8248-AE13-6C039980A90C}" sibTransId="{62DCC67A-61EB-3249-AFBC-25EEAAF17E50}"/>
    <dgm:cxn modelId="{94AB092C-8FAB-D741-A8C5-D63A837E072B}" type="presOf" srcId="{2F696520-7BCB-FA4E-9207-52B04733693D}" destId="{943C34D5-6526-FF45-AA4A-01AF357F8AB4}" srcOrd="0" destOrd="0" presId="urn:microsoft.com/office/officeart/2005/8/layout/lProcess1"/>
    <dgm:cxn modelId="{8967A736-4AF8-2D4A-B02F-3DA8C818B67F}" srcId="{6B9D02DA-F3D7-E747-800B-486805551324}" destId="{3AA1A7A9-FEB8-164C-B3F1-7C5802E62F19}" srcOrd="1" destOrd="0" parTransId="{827F881A-5E18-8D4E-B173-2F699171847B}" sibTransId="{748177A1-D015-DE4A-BDE9-B36C44EB6BFC}"/>
    <dgm:cxn modelId="{DFBBD16A-803B-C646-B430-3E396586975D}" type="presOf" srcId="{54202417-FCDE-A74D-AB33-ACFD5DB7408A}" destId="{3CB893E0-2B4B-A943-8903-071FFE73C708}" srcOrd="0" destOrd="0" presId="urn:microsoft.com/office/officeart/2005/8/layout/lProcess1"/>
    <dgm:cxn modelId="{02D45376-AA6F-0749-AA1D-9C4C86687A0D}" type="presOf" srcId="{557B7091-08FA-7C41-92CB-DE8C56123948}" destId="{38B0F527-104D-504C-A4C2-2F85CC443C52}" srcOrd="0" destOrd="0" presId="urn:microsoft.com/office/officeart/2005/8/layout/lProcess1"/>
    <dgm:cxn modelId="{6FFEFE83-146E-1E45-899F-B2B42DAAA025}" type="presOf" srcId="{2DAECFA9-3397-2244-AA03-C02C39A84909}" destId="{DF77609A-5B51-6340-A1F9-4F0369557B8A}" srcOrd="0" destOrd="0" presId="urn:microsoft.com/office/officeart/2005/8/layout/lProcess1"/>
    <dgm:cxn modelId="{E05785B2-56B2-FA43-9FF7-2C4D3899E4A7}" type="presOf" srcId="{3B397FEC-EEE7-854C-B6DF-2AFA0AA47C90}" destId="{5CD22C26-0057-934A-97DC-82358D80BCBA}" srcOrd="0" destOrd="0" presId="urn:microsoft.com/office/officeart/2005/8/layout/lProcess1"/>
    <dgm:cxn modelId="{42707EBA-C4FF-7C40-BE2C-E2F60B70837B}" type="presOf" srcId="{3AA1A7A9-FEB8-164C-B3F1-7C5802E62F19}" destId="{FE94B948-AE65-9C4B-B59D-586AC4894C89}" srcOrd="0" destOrd="0" presId="urn:microsoft.com/office/officeart/2005/8/layout/lProcess1"/>
    <dgm:cxn modelId="{C25C00CB-3E54-3D4A-90A1-D3AC31532AEB}" type="presOf" srcId="{6B9D02DA-F3D7-E747-800B-486805551324}" destId="{2AE6230E-90D2-2E41-911D-3B5DB1196D90}" srcOrd="0" destOrd="0" presId="urn:microsoft.com/office/officeart/2005/8/layout/lProcess1"/>
    <dgm:cxn modelId="{5A2111CF-806A-AA47-A0B4-C6C0A0DD46BB}" type="presOf" srcId="{8BCF0BC8-B160-D84B-AE12-F090E1F29FE0}" destId="{DE429B6F-96F1-FA43-BCB7-359EE31293D5}" srcOrd="0" destOrd="0" presId="urn:microsoft.com/office/officeart/2005/8/layout/lProcess1"/>
    <dgm:cxn modelId="{F9D3FAD6-9DE8-7242-88EF-61892C23EDC7}" srcId="{2F696520-7BCB-FA4E-9207-52B04733693D}" destId="{0DE6161F-626C-4049-810F-6918147F0A89}" srcOrd="0" destOrd="0" parTransId="{8BCF0BC8-B160-D84B-AE12-F090E1F29FE0}" sibTransId="{ED4CD627-6B17-334A-ADB6-A2497B03C7F6}"/>
    <dgm:cxn modelId="{6CA07BF4-7E1A-1F43-A9EB-48BCD16B71C1}" type="presOf" srcId="{B07921BA-B998-5A46-9A86-14487CCA4452}" destId="{9A112A23-04BC-374E-AF07-8E01171087FD}" srcOrd="0" destOrd="0" presId="urn:microsoft.com/office/officeart/2005/8/layout/lProcess1"/>
    <dgm:cxn modelId="{CFA0E4F8-5FFD-FA40-8769-4308197660C7}" type="presOf" srcId="{ED4CD627-6B17-334A-ADB6-A2497B03C7F6}" destId="{66E9FB2F-61C9-4541-9443-1A85CA056AA9}" srcOrd="0" destOrd="0" presId="urn:microsoft.com/office/officeart/2005/8/layout/lProcess1"/>
    <dgm:cxn modelId="{E7F9B200-D351-E642-9ABD-7DDF1F696A00}" type="presParOf" srcId="{3CB893E0-2B4B-A943-8903-071FFE73C708}" destId="{84D5E40B-4D6C-D34A-88BE-B3BD98AA4608}" srcOrd="0" destOrd="0" presId="urn:microsoft.com/office/officeart/2005/8/layout/lProcess1"/>
    <dgm:cxn modelId="{E5D67C83-ECD5-4F4C-8FE7-5E9FB0780ABF}" type="presParOf" srcId="{84D5E40B-4D6C-D34A-88BE-B3BD98AA4608}" destId="{943C34D5-6526-FF45-AA4A-01AF357F8AB4}" srcOrd="0" destOrd="0" presId="urn:microsoft.com/office/officeart/2005/8/layout/lProcess1"/>
    <dgm:cxn modelId="{C3E84CDF-1945-E04F-868F-FE5393C46CE9}" type="presParOf" srcId="{84D5E40B-4D6C-D34A-88BE-B3BD98AA4608}" destId="{DE429B6F-96F1-FA43-BCB7-359EE31293D5}" srcOrd="1" destOrd="0" presId="urn:microsoft.com/office/officeart/2005/8/layout/lProcess1"/>
    <dgm:cxn modelId="{3A30DDDB-A93C-8043-9ABB-841FB9935C8D}" type="presParOf" srcId="{84D5E40B-4D6C-D34A-88BE-B3BD98AA4608}" destId="{C33CAE96-BD44-7A41-A431-F9822FF8BA41}" srcOrd="2" destOrd="0" presId="urn:microsoft.com/office/officeart/2005/8/layout/lProcess1"/>
    <dgm:cxn modelId="{ACE1C501-F433-0B44-B4BB-893972287ABE}" type="presParOf" srcId="{84D5E40B-4D6C-D34A-88BE-B3BD98AA4608}" destId="{66E9FB2F-61C9-4541-9443-1A85CA056AA9}" srcOrd="3" destOrd="0" presId="urn:microsoft.com/office/officeart/2005/8/layout/lProcess1"/>
    <dgm:cxn modelId="{EC629758-F3BD-4843-9E12-762DA6B89207}" type="presParOf" srcId="{84D5E40B-4D6C-D34A-88BE-B3BD98AA4608}" destId="{9A112A23-04BC-374E-AF07-8E01171087FD}" srcOrd="4" destOrd="0" presId="urn:microsoft.com/office/officeart/2005/8/layout/lProcess1"/>
    <dgm:cxn modelId="{A9220C33-0A44-454B-B8BB-4629A085EC3B}" type="presParOf" srcId="{3CB893E0-2B4B-A943-8903-071FFE73C708}" destId="{DC2AB48E-18F8-964B-84CF-31FA68A377E6}" srcOrd="1" destOrd="0" presId="urn:microsoft.com/office/officeart/2005/8/layout/lProcess1"/>
    <dgm:cxn modelId="{60849121-5854-FA49-87D4-B90E2ED0A438}" type="presParOf" srcId="{3CB893E0-2B4B-A943-8903-071FFE73C708}" destId="{B1D0BE99-DB08-0045-B41C-2078F86AE976}" srcOrd="2" destOrd="0" presId="urn:microsoft.com/office/officeart/2005/8/layout/lProcess1"/>
    <dgm:cxn modelId="{61F5A507-7397-1E49-802E-A1BFFCB1409B}" type="presParOf" srcId="{B1D0BE99-DB08-0045-B41C-2078F86AE976}" destId="{2AE6230E-90D2-2E41-911D-3B5DB1196D90}" srcOrd="0" destOrd="0" presId="urn:microsoft.com/office/officeart/2005/8/layout/lProcess1"/>
    <dgm:cxn modelId="{3A69623C-A559-E747-8920-F6D0CCC00341}" type="presParOf" srcId="{B1D0BE99-DB08-0045-B41C-2078F86AE976}" destId="{38B0F527-104D-504C-A4C2-2F85CC443C52}" srcOrd="1" destOrd="0" presId="urn:microsoft.com/office/officeart/2005/8/layout/lProcess1"/>
    <dgm:cxn modelId="{AA6D9FF5-2218-5D40-AAD7-138B2443FF07}" type="presParOf" srcId="{B1D0BE99-DB08-0045-B41C-2078F86AE976}" destId="{5CD22C26-0057-934A-97DC-82358D80BCBA}" srcOrd="2" destOrd="0" presId="urn:microsoft.com/office/officeart/2005/8/layout/lProcess1"/>
    <dgm:cxn modelId="{6D59F5E3-0AA4-C04F-84BC-6074A8C17753}" type="presParOf" srcId="{B1D0BE99-DB08-0045-B41C-2078F86AE976}" destId="{DF77609A-5B51-6340-A1F9-4F0369557B8A}" srcOrd="3" destOrd="0" presId="urn:microsoft.com/office/officeart/2005/8/layout/lProcess1"/>
    <dgm:cxn modelId="{ED265867-1FA1-B647-8A77-F33AF4F19083}" type="presParOf" srcId="{B1D0BE99-DB08-0045-B41C-2078F86AE976}" destId="{FE94B948-AE65-9C4B-B59D-586AC4894C89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27BB2F-6C41-4F56-A336-BC3CAE0B0C0B}" type="doc">
      <dgm:prSet loTypeId="urn:microsoft.com/office/officeart/2005/8/layout/defaul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BR"/>
        </a:p>
      </dgm:t>
    </dgm:pt>
    <dgm:pt modelId="{7AC3DCCB-F16C-417A-8427-B40C0CEF7BAD}">
      <dgm:prSet phldrT="[Texto]" custT="1"/>
      <dgm:spPr/>
      <dgm:t>
        <a:bodyPr/>
        <a:lstStyle/>
        <a:p>
          <a:r>
            <a:rPr lang="pt-BR" sz="3800" b="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Congresso</a:t>
          </a:r>
        </a:p>
      </dgm:t>
    </dgm:pt>
    <dgm:pt modelId="{95E2F2E2-67FF-4CE0-8D1E-0C202EE23D8C}" type="parTrans" cxnId="{A8384FEA-2735-4ECE-B7C4-A929BD3D1CBD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E78EB391-E02D-452A-9FA8-B93C3EFE2ED2}" type="sibTrans" cxnId="{A8384FEA-2735-4ECE-B7C4-A929BD3D1CBD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86EEBCCB-3A48-47D8-89B6-630A590BAD74}">
      <dgm:prSet phldrT="[Texto]" custT="1"/>
      <dgm:spPr/>
      <dgm:t>
        <a:bodyPr/>
        <a:lstStyle/>
        <a:p>
          <a:r>
            <a:rPr lang="pt-BR" sz="38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Simpósio</a:t>
          </a:r>
        </a:p>
      </dgm:t>
    </dgm:pt>
    <dgm:pt modelId="{ADFAE314-610A-4301-B1FE-97CB6D1CC54B}" type="parTrans" cxnId="{FE62D9AC-2239-46D9-B901-C70BFF99A92A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F3EF7696-4EED-4F93-A612-FDBBE72B02E4}" type="sibTrans" cxnId="{FE62D9AC-2239-46D9-B901-C70BFF99A92A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D48AC85D-0099-41F2-BFC9-B455D2F6E61F}">
      <dgm:prSet phldrT="[Texto]" custT="1"/>
      <dgm:spPr/>
      <dgm:t>
        <a:bodyPr/>
        <a:lstStyle/>
        <a:p>
          <a:r>
            <a:rPr lang="pt-BR" sz="38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Semana</a:t>
          </a:r>
        </a:p>
      </dgm:t>
    </dgm:pt>
    <dgm:pt modelId="{111DBB41-8C40-4E07-B47B-278EFBBFC444}" type="parTrans" cxnId="{1F3176A3-BFC2-4644-A2C0-774DFE1202B3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E60D4082-A2DB-4EC1-B660-6A323F9714ED}" type="sibTrans" cxnId="{1F3176A3-BFC2-4644-A2C0-774DFE1202B3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1A9A897D-EA0B-4988-9651-2C4D5581B0A3}">
      <dgm:prSet phldrT="[Texto]" custT="1"/>
      <dgm:spPr/>
      <dgm:t>
        <a:bodyPr/>
        <a:lstStyle/>
        <a:p>
          <a:r>
            <a:rPr lang="pt-BR" sz="38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Jornada</a:t>
          </a:r>
        </a:p>
      </dgm:t>
    </dgm:pt>
    <dgm:pt modelId="{6D002F73-A7E7-46D5-8A5D-305C2DD15C9B}" type="parTrans" cxnId="{CD89AD23-966A-4263-AA00-DA040F9827F3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2A82111F-1A59-4931-93A0-B7E7BD121F39}" type="sibTrans" cxnId="{CD89AD23-966A-4263-AA00-DA040F9827F3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56DA7396-D1AF-D64B-8EB7-20F8FB1EA094}">
      <dgm:prSet custT="1"/>
      <dgm:spPr/>
      <dgm:t>
        <a:bodyPr/>
        <a:lstStyle/>
        <a:p>
          <a:r>
            <a:rPr lang="pt-BR" sz="3800" dirty="0">
              <a:latin typeface=""/>
            </a:rPr>
            <a:t>Seminário</a:t>
          </a:r>
        </a:p>
      </dgm:t>
    </dgm:pt>
    <dgm:pt modelId="{56A3928D-4B5D-444F-A841-9B48770A5809}" type="parTrans" cxnId="{9D8AB1A5-E63A-0848-B712-34868EEF4766}">
      <dgm:prSet/>
      <dgm:spPr/>
      <dgm:t>
        <a:bodyPr/>
        <a:lstStyle/>
        <a:p>
          <a:endParaRPr lang="pt-BR" sz="3800"/>
        </a:p>
      </dgm:t>
    </dgm:pt>
    <dgm:pt modelId="{98D4426C-5D5C-1C44-ACC3-C3437AA80FF0}" type="sibTrans" cxnId="{9D8AB1A5-E63A-0848-B712-34868EEF4766}">
      <dgm:prSet/>
      <dgm:spPr/>
      <dgm:t>
        <a:bodyPr/>
        <a:lstStyle/>
        <a:p>
          <a:endParaRPr lang="pt-BR" sz="3800"/>
        </a:p>
      </dgm:t>
    </dgm:pt>
    <dgm:pt modelId="{97264EA9-58A6-4346-BFEB-8428BF48EE1B}" type="pres">
      <dgm:prSet presAssocID="{F327BB2F-6C41-4F56-A336-BC3CAE0B0C0B}" presName="diagram" presStyleCnt="0">
        <dgm:presLayoutVars>
          <dgm:dir/>
          <dgm:resizeHandles val="exact"/>
        </dgm:presLayoutVars>
      </dgm:prSet>
      <dgm:spPr/>
    </dgm:pt>
    <dgm:pt modelId="{EAEFD0D1-476D-4402-8DFD-D997A06DB438}" type="pres">
      <dgm:prSet presAssocID="{7AC3DCCB-F16C-417A-8427-B40C0CEF7BAD}" presName="node" presStyleLbl="node1" presStyleIdx="0" presStyleCnt="5">
        <dgm:presLayoutVars>
          <dgm:bulletEnabled val="1"/>
        </dgm:presLayoutVars>
      </dgm:prSet>
      <dgm:spPr/>
    </dgm:pt>
    <dgm:pt modelId="{ACD5BD8C-47A2-41CD-99D9-5F53431DA951}" type="pres">
      <dgm:prSet presAssocID="{E78EB391-E02D-452A-9FA8-B93C3EFE2ED2}" presName="sibTrans" presStyleCnt="0"/>
      <dgm:spPr/>
    </dgm:pt>
    <dgm:pt modelId="{FB9CDF90-8750-4664-B37E-9763B7DB1D06}" type="pres">
      <dgm:prSet presAssocID="{86EEBCCB-3A48-47D8-89B6-630A590BAD74}" presName="node" presStyleLbl="node1" presStyleIdx="1" presStyleCnt="5">
        <dgm:presLayoutVars>
          <dgm:bulletEnabled val="1"/>
        </dgm:presLayoutVars>
      </dgm:prSet>
      <dgm:spPr/>
    </dgm:pt>
    <dgm:pt modelId="{127C0611-A02D-4B0B-8DD7-3B4D8C095664}" type="pres">
      <dgm:prSet presAssocID="{F3EF7696-4EED-4F93-A612-FDBBE72B02E4}" presName="sibTrans" presStyleCnt="0"/>
      <dgm:spPr/>
    </dgm:pt>
    <dgm:pt modelId="{AE5D3825-AEF6-1744-9A93-E9BA67C2730B}" type="pres">
      <dgm:prSet presAssocID="{56DA7396-D1AF-D64B-8EB7-20F8FB1EA094}" presName="node" presStyleLbl="node1" presStyleIdx="2" presStyleCnt="5">
        <dgm:presLayoutVars>
          <dgm:bulletEnabled val="1"/>
        </dgm:presLayoutVars>
      </dgm:prSet>
      <dgm:spPr/>
    </dgm:pt>
    <dgm:pt modelId="{06529FA0-52FB-254F-A842-9BFC432227D2}" type="pres">
      <dgm:prSet presAssocID="{98D4426C-5D5C-1C44-ACC3-C3437AA80FF0}" presName="sibTrans" presStyleCnt="0"/>
      <dgm:spPr/>
    </dgm:pt>
    <dgm:pt modelId="{E1C6C488-8473-409B-9D04-5838A803A8CE}" type="pres">
      <dgm:prSet presAssocID="{D48AC85D-0099-41F2-BFC9-B455D2F6E61F}" presName="node" presStyleLbl="node1" presStyleIdx="3" presStyleCnt="5">
        <dgm:presLayoutVars>
          <dgm:bulletEnabled val="1"/>
        </dgm:presLayoutVars>
      </dgm:prSet>
      <dgm:spPr/>
    </dgm:pt>
    <dgm:pt modelId="{F4554E19-45E5-46F5-8A8C-35F1D23C407A}" type="pres">
      <dgm:prSet presAssocID="{E60D4082-A2DB-4EC1-B660-6A323F9714ED}" presName="sibTrans" presStyleCnt="0"/>
      <dgm:spPr/>
    </dgm:pt>
    <dgm:pt modelId="{19E9CE22-A01A-4C1C-8AC7-FF6DACD8DC63}" type="pres">
      <dgm:prSet presAssocID="{1A9A897D-EA0B-4988-9651-2C4D5581B0A3}" presName="node" presStyleLbl="node1" presStyleIdx="4" presStyleCnt="5">
        <dgm:presLayoutVars>
          <dgm:bulletEnabled val="1"/>
        </dgm:presLayoutVars>
      </dgm:prSet>
      <dgm:spPr/>
    </dgm:pt>
  </dgm:ptLst>
  <dgm:cxnLst>
    <dgm:cxn modelId="{CD89AD23-966A-4263-AA00-DA040F9827F3}" srcId="{F327BB2F-6C41-4F56-A336-BC3CAE0B0C0B}" destId="{1A9A897D-EA0B-4988-9651-2C4D5581B0A3}" srcOrd="4" destOrd="0" parTransId="{6D002F73-A7E7-46D5-8A5D-305C2DD15C9B}" sibTransId="{2A82111F-1A59-4931-93A0-B7E7BD121F39}"/>
    <dgm:cxn modelId="{2B29CB35-F693-7048-BE95-86ADF397E984}" type="presOf" srcId="{56DA7396-D1AF-D64B-8EB7-20F8FB1EA094}" destId="{AE5D3825-AEF6-1744-9A93-E9BA67C2730B}" srcOrd="0" destOrd="0" presId="urn:microsoft.com/office/officeart/2005/8/layout/default"/>
    <dgm:cxn modelId="{90522352-5938-4F0B-AB6A-D496C3207563}" type="presOf" srcId="{F327BB2F-6C41-4F56-A336-BC3CAE0B0C0B}" destId="{97264EA9-58A6-4346-BFEB-8428BF48EE1B}" srcOrd="0" destOrd="0" presId="urn:microsoft.com/office/officeart/2005/8/layout/default"/>
    <dgm:cxn modelId="{F786CCA1-F6D1-4445-815C-EFEC36B6CDF3}" type="presOf" srcId="{86EEBCCB-3A48-47D8-89B6-630A590BAD74}" destId="{FB9CDF90-8750-4664-B37E-9763B7DB1D06}" srcOrd="0" destOrd="0" presId="urn:microsoft.com/office/officeart/2005/8/layout/default"/>
    <dgm:cxn modelId="{1F3176A3-BFC2-4644-A2C0-774DFE1202B3}" srcId="{F327BB2F-6C41-4F56-A336-BC3CAE0B0C0B}" destId="{D48AC85D-0099-41F2-BFC9-B455D2F6E61F}" srcOrd="3" destOrd="0" parTransId="{111DBB41-8C40-4E07-B47B-278EFBBFC444}" sibTransId="{E60D4082-A2DB-4EC1-B660-6A323F9714ED}"/>
    <dgm:cxn modelId="{9D8AB1A5-E63A-0848-B712-34868EEF4766}" srcId="{F327BB2F-6C41-4F56-A336-BC3CAE0B0C0B}" destId="{56DA7396-D1AF-D64B-8EB7-20F8FB1EA094}" srcOrd="2" destOrd="0" parTransId="{56A3928D-4B5D-444F-A841-9B48770A5809}" sibTransId="{98D4426C-5D5C-1C44-ACC3-C3437AA80FF0}"/>
    <dgm:cxn modelId="{9AB39BA9-2CE0-4F40-8E6C-999648587FC2}" type="presOf" srcId="{1A9A897D-EA0B-4988-9651-2C4D5581B0A3}" destId="{19E9CE22-A01A-4C1C-8AC7-FF6DACD8DC63}" srcOrd="0" destOrd="0" presId="urn:microsoft.com/office/officeart/2005/8/layout/default"/>
    <dgm:cxn modelId="{FE62D9AC-2239-46D9-B901-C70BFF99A92A}" srcId="{F327BB2F-6C41-4F56-A336-BC3CAE0B0C0B}" destId="{86EEBCCB-3A48-47D8-89B6-630A590BAD74}" srcOrd="1" destOrd="0" parTransId="{ADFAE314-610A-4301-B1FE-97CB6D1CC54B}" sibTransId="{F3EF7696-4EED-4F93-A612-FDBBE72B02E4}"/>
    <dgm:cxn modelId="{432B06AD-10FF-4A08-9A64-D88A0351F041}" type="presOf" srcId="{7AC3DCCB-F16C-417A-8427-B40C0CEF7BAD}" destId="{EAEFD0D1-476D-4402-8DFD-D997A06DB438}" srcOrd="0" destOrd="0" presId="urn:microsoft.com/office/officeart/2005/8/layout/default"/>
    <dgm:cxn modelId="{A8384FEA-2735-4ECE-B7C4-A929BD3D1CBD}" srcId="{F327BB2F-6C41-4F56-A336-BC3CAE0B0C0B}" destId="{7AC3DCCB-F16C-417A-8427-B40C0CEF7BAD}" srcOrd="0" destOrd="0" parTransId="{95E2F2E2-67FF-4CE0-8D1E-0C202EE23D8C}" sibTransId="{E78EB391-E02D-452A-9FA8-B93C3EFE2ED2}"/>
    <dgm:cxn modelId="{01771EF8-38D3-4EA0-967F-6224A9606532}" type="presOf" srcId="{D48AC85D-0099-41F2-BFC9-B455D2F6E61F}" destId="{E1C6C488-8473-409B-9D04-5838A803A8CE}" srcOrd="0" destOrd="0" presId="urn:microsoft.com/office/officeart/2005/8/layout/default"/>
    <dgm:cxn modelId="{7D14069D-4FAD-40B3-A38C-D508D02F56A5}" type="presParOf" srcId="{97264EA9-58A6-4346-BFEB-8428BF48EE1B}" destId="{EAEFD0D1-476D-4402-8DFD-D997A06DB438}" srcOrd="0" destOrd="0" presId="urn:microsoft.com/office/officeart/2005/8/layout/default"/>
    <dgm:cxn modelId="{0F326522-F669-4142-A9A4-EEC6E958D0DF}" type="presParOf" srcId="{97264EA9-58A6-4346-BFEB-8428BF48EE1B}" destId="{ACD5BD8C-47A2-41CD-99D9-5F53431DA951}" srcOrd="1" destOrd="0" presId="urn:microsoft.com/office/officeart/2005/8/layout/default"/>
    <dgm:cxn modelId="{5D3BAFBD-7F2F-463E-B876-24C4C7A0E404}" type="presParOf" srcId="{97264EA9-58A6-4346-BFEB-8428BF48EE1B}" destId="{FB9CDF90-8750-4664-B37E-9763B7DB1D06}" srcOrd="2" destOrd="0" presId="urn:microsoft.com/office/officeart/2005/8/layout/default"/>
    <dgm:cxn modelId="{E9E010F9-578B-4390-9185-B379B3A067E1}" type="presParOf" srcId="{97264EA9-58A6-4346-BFEB-8428BF48EE1B}" destId="{127C0611-A02D-4B0B-8DD7-3B4D8C095664}" srcOrd="3" destOrd="0" presId="urn:microsoft.com/office/officeart/2005/8/layout/default"/>
    <dgm:cxn modelId="{C7702550-5CC0-9341-A130-EF36BDE25178}" type="presParOf" srcId="{97264EA9-58A6-4346-BFEB-8428BF48EE1B}" destId="{AE5D3825-AEF6-1744-9A93-E9BA67C2730B}" srcOrd="4" destOrd="0" presId="urn:microsoft.com/office/officeart/2005/8/layout/default"/>
    <dgm:cxn modelId="{54ABF902-84CA-BA44-A643-ECB2764B7F1C}" type="presParOf" srcId="{97264EA9-58A6-4346-BFEB-8428BF48EE1B}" destId="{06529FA0-52FB-254F-A842-9BFC432227D2}" srcOrd="5" destOrd="0" presId="urn:microsoft.com/office/officeart/2005/8/layout/default"/>
    <dgm:cxn modelId="{1C4EB654-D86A-492F-90CD-B48106DAD597}" type="presParOf" srcId="{97264EA9-58A6-4346-BFEB-8428BF48EE1B}" destId="{E1C6C488-8473-409B-9D04-5838A803A8CE}" srcOrd="6" destOrd="0" presId="urn:microsoft.com/office/officeart/2005/8/layout/default"/>
    <dgm:cxn modelId="{A4585B23-0D35-4E57-8CF9-971551A061DC}" type="presParOf" srcId="{97264EA9-58A6-4346-BFEB-8428BF48EE1B}" destId="{F4554E19-45E5-46F5-8A8C-35F1D23C407A}" srcOrd="7" destOrd="0" presId="urn:microsoft.com/office/officeart/2005/8/layout/default"/>
    <dgm:cxn modelId="{ECDC5451-71A9-4210-A81C-4E2C35582A59}" type="presParOf" srcId="{97264EA9-58A6-4346-BFEB-8428BF48EE1B}" destId="{19E9CE22-A01A-4C1C-8AC7-FF6DACD8DC63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327BB2F-6C41-4F56-A336-BC3CAE0B0C0B}" type="doc">
      <dgm:prSet loTypeId="urn:microsoft.com/office/officeart/2005/8/layout/defaul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BR"/>
        </a:p>
      </dgm:t>
    </dgm:pt>
    <dgm:pt modelId="{7AC3DCCB-F16C-417A-8427-B40C0CEF7BAD}">
      <dgm:prSet phldrT="[Texto]" custT="1"/>
      <dgm:spPr/>
      <dgm:t>
        <a:bodyPr/>
        <a:lstStyle/>
        <a:p>
          <a:r>
            <a:rPr lang="pt-BR" sz="3800" b="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Local</a:t>
          </a:r>
        </a:p>
      </dgm:t>
    </dgm:pt>
    <dgm:pt modelId="{95E2F2E2-67FF-4CE0-8D1E-0C202EE23D8C}" type="parTrans" cxnId="{A8384FEA-2735-4ECE-B7C4-A929BD3D1CBD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E78EB391-E02D-452A-9FA8-B93C3EFE2ED2}" type="sibTrans" cxnId="{A8384FEA-2735-4ECE-B7C4-A929BD3D1CBD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86EEBCCB-3A48-47D8-89B6-630A590BAD74}">
      <dgm:prSet phldrT="[Texto]" custT="1"/>
      <dgm:spPr/>
      <dgm:t>
        <a:bodyPr/>
        <a:lstStyle/>
        <a:p>
          <a:r>
            <a:rPr lang="pt-BR" sz="38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Regional</a:t>
          </a:r>
        </a:p>
      </dgm:t>
    </dgm:pt>
    <dgm:pt modelId="{ADFAE314-610A-4301-B1FE-97CB6D1CC54B}" type="parTrans" cxnId="{FE62D9AC-2239-46D9-B901-C70BFF99A92A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F3EF7696-4EED-4F93-A612-FDBBE72B02E4}" type="sibTrans" cxnId="{FE62D9AC-2239-46D9-B901-C70BFF99A92A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D48AC85D-0099-41F2-BFC9-B455D2F6E61F}">
      <dgm:prSet phldrT="[Texto]" custT="1"/>
      <dgm:spPr/>
      <dgm:t>
        <a:bodyPr/>
        <a:lstStyle/>
        <a:p>
          <a:r>
            <a:rPr lang="pt-BR" sz="38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Internacional</a:t>
          </a:r>
        </a:p>
      </dgm:t>
    </dgm:pt>
    <dgm:pt modelId="{111DBB41-8C40-4E07-B47B-278EFBBFC444}" type="parTrans" cxnId="{1F3176A3-BFC2-4644-A2C0-774DFE1202B3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E60D4082-A2DB-4EC1-B660-6A323F9714ED}" type="sibTrans" cxnId="{1F3176A3-BFC2-4644-A2C0-774DFE1202B3}">
      <dgm:prSet/>
      <dgm:spPr/>
      <dgm:t>
        <a:bodyPr/>
        <a:lstStyle/>
        <a:p>
          <a:endParaRPr lang="pt-BR" sz="3800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56DA7396-D1AF-D64B-8EB7-20F8FB1EA094}">
      <dgm:prSet custT="1"/>
      <dgm:spPr/>
      <dgm:t>
        <a:bodyPr/>
        <a:lstStyle/>
        <a:p>
          <a:r>
            <a:rPr lang="pt-BR" sz="3800" dirty="0">
              <a:latin typeface=""/>
            </a:rPr>
            <a:t>Nacional</a:t>
          </a:r>
        </a:p>
      </dgm:t>
    </dgm:pt>
    <dgm:pt modelId="{56A3928D-4B5D-444F-A841-9B48770A5809}" type="parTrans" cxnId="{9D8AB1A5-E63A-0848-B712-34868EEF4766}">
      <dgm:prSet/>
      <dgm:spPr/>
      <dgm:t>
        <a:bodyPr/>
        <a:lstStyle/>
        <a:p>
          <a:endParaRPr lang="pt-BR" sz="3800"/>
        </a:p>
      </dgm:t>
    </dgm:pt>
    <dgm:pt modelId="{98D4426C-5D5C-1C44-ACC3-C3437AA80FF0}" type="sibTrans" cxnId="{9D8AB1A5-E63A-0848-B712-34868EEF4766}">
      <dgm:prSet/>
      <dgm:spPr/>
      <dgm:t>
        <a:bodyPr/>
        <a:lstStyle/>
        <a:p>
          <a:endParaRPr lang="pt-BR" sz="3800"/>
        </a:p>
      </dgm:t>
    </dgm:pt>
    <dgm:pt modelId="{97264EA9-58A6-4346-BFEB-8428BF48EE1B}" type="pres">
      <dgm:prSet presAssocID="{F327BB2F-6C41-4F56-A336-BC3CAE0B0C0B}" presName="diagram" presStyleCnt="0">
        <dgm:presLayoutVars>
          <dgm:dir/>
          <dgm:resizeHandles val="exact"/>
        </dgm:presLayoutVars>
      </dgm:prSet>
      <dgm:spPr/>
    </dgm:pt>
    <dgm:pt modelId="{EAEFD0D1-476D-4402-8DFD-D997A06DB438}" type="pres">
      <dgm:prSet presAssocID="{7AC3DCCB-F16C-417A-8427-B40C0CEF7BAD}" presName="node" presStyleLbl="node1" presStyleIdx="0" presStyleCnt="4">
        <dgm:presLayoutVars>
          <dgm:bulletEnabled val="1"/>
        </dgm:presLayoutVars>
      </dgm:prSet>
      <dgm:spPr/>
    </dgm:pt>
    <dgm:pt modelId="{ACD5BD8C-47A2-41CD-99D9-5F53431DA951}" type="pres">
      <dgm:prSet presAssocID="{E78EB391-E02D-452A-9FA8-B93C3EFE2ED2}" presName="sibTrans" presStyleCnt="0"/>
      <dgm:spPr/>
    </dgm:pt>
    <dgm:pt modelId="{FB9CDF90-8750-4664-B37E-9763B7DB1D06}" type="pres">
      <dgm:prSet presAssocID="{86EEBCCB-3A48-47D8-89B6-630A590BAD74}" presName="node" presStyleLbl="node1" presStyleIdx="1" presStyleCnt="4">
        <dgm:presLayoutVars>
          <dgm:bulletEnabled val="1"/>
        </dgm:presLayoutVars>
      </dgm:prSet>
      <dgm:spPr/>
    </dgm:pt>
    <dgm:pt modelId="{127C0611-A02D-4B0B-8DD7-3B4D8C095664}" type="pres">
      <dgm:prSet presAssocID="{F3EF7696-4EED-4F93-A612-FDBBE72B02E4}" presName="sibTrans" presStyleCnt="0"/>
      <dgm:spPr/>
    </dgm:pt>
    <dgm:pt modelId="{AE5D3825-AEF6-1744-9A93-E9BA67C2730B}" type="pres">
      <dgm:prSet presAssocID="{56DA7396-D1AF-D64B-8EB7-20F8FB1EA094}" presName="node" presStyleLbl="node1" presStyleIdx="2" presStyleCnt="4">
        <dgm:presLayoutVars>
          <dgm:bulletEnabled val="1"/>
        </dgm:presLayoutVars>
      </dgm:prSet>
      <dgm:spPr/>
    </dgm:pt>
    <dgm:pt modelId="{06529FA0-52FB-254F-A842-9BFC432227D2}" type="pres">
      <dgm:prSet presAssocID="{98D4426C-5D5C-1C44-ACC3-C3437AA80FF0}" presName="sibTrans" presStyleCnt="0"/>
      <dgm:spPr/>
    </dgm:pt>
    <dgm:pt modelId="{E1C6C488-8473-409B-9D04-5838A803A8CE}" type="pres">
      <dgm:prSet presAssocID="{D48AC85D-0099-41F2-BFC9-B455D2F6E61F}" presName="node" presStyleLbl="node1" presStyleIdx="3" presStyleCnt="4">
        <dgm:presLayoutVars>
          <dgm:bulletEnabled val="1"/>
        </dgm:presLayoutVars>
      </dgm:prSet>
      <dgm:spPr/>
    </dgm:pt>
  </dgm:ptLst>
  <dgm:cxnLst>
    <dgm:cxn modelId="{2B29CB35-F693-7048-BE95-86ADF397E984}" type="presOf" srcId="{56DA7396-D1AF-D64B-8EB7-20F8FB1EA094}" destId="{AE5D3825-AEF6-1744-9A93-E9BA67C2730B}" srcOrd="0" destOrd="0" presId="urn:microsoft.com/office/officeart/2005/8/layout/default"/>
    <dgm:cxn modelId="{90522352-5938-4F0B-AB6A-D496C3207563}" type="presOf" srcId="{F327BB2F-6C41-4F56-A336-BC3CAE0B0C0B}" destId="{97264EA9-58A6-4346-BFEB-8428BF48EE1B}" srcOrd="0" destOrd="0" presId="urn:microsoft.com/office/officeart/2005/8/layout/default"/>
    <dgm:cxn modelId="{F786CCA1-F6D1-4445-815C-EFEC36B6CDF3}" type="presOf" srcId="{86EEBCCB-3A48-47D8-89B6-630A590BAD74}" destId="{FB9CDF90-8750-4664-B37E-9763B7DB1D06}" srcOrd="0" destOrd="0" presId="urn:microsoft.com/office/officeart/2005/8/layout/default"/>
    <dgm:cxn modelId="{1F3176A3-BFC2-4644-A2C0-774DFE1202B3}" srcId="{F327BB2F-6C41-4F56-A336-BC3CAE0B0C0B}" destId="{D48AC85D-0099-41F2-BFC9-B455D2F6E61F}" srcOrd="3" destOrd="0" parTransId="{111DBB41-8C40-4E07-B47B-278EFBBFC444}" sibTransId="{E60D4082-A2DB-4EC1-B660-6A323F9714ED}"/>
    <dgm:cxn modelId="{9D8AB1A5-E63A-0848-B712-34868EEF4766}" srcId="{F327BB2F-6C41-4F56-A336-BC3CAE0B0C0B}" destId="{56DA7396-D1AF-D64B-8EB7-20F8FB1EA094}" srcOrd="2" destOrd="0" parTransId="{56A3928D-4B5D-444F-A841-9B48770A5809}" sibTransId="{98D4426C-5D5C-1C44-ACC3-C3437AA80FF0}"/>
    <dgm:cxn modelId="{FE62D9AC-2239-46D9-B901-C70BFF99A92A}" srcId="{F327BB2F-6C41-4F56-A336-BC3CAE0B0C0B}" destId="{86EEBCCB-3A48-47D8-89B6-630A590BAD74}" srcOrd="1" destOrd="0" parTransId="{ADFAE314-610A-4301-B1FE-97CB6D1CC54B}" sibTransId="{F3EF7696-4EED-4F93-A612-FDBBE72B02E4}"/>
    <dgm:cxn modelId="{432B06AD-10FF-4A08-9A64-D88A0351F041}" type="presOf" srcId="{7AC3DCCB-F16C-417A-8427-B40C0CEF7BAD}" destId="{EAEFD0D1-476D-4402-8DFD-D997A06DB438}" srcOrd="0" destOrd="0" presId="urn:microsoft.com/office/officeart/2005/8/layout/default"/>
    <dgm:cxn modelId="{A8384FEA-2735-4ECE-B7C4-A929BD3D1CBD}" srcId="{F327BB2F-6C41-4F56-A336-BC3CAE0B0C0B}" destId="{7AC3DCCB-F16C-417A-8427-B40C0CEF7BAD}" srcOrd="0" destOrd="0" parTransId="{95E2F2E2-67FF-4CE0-8D1E-0C202EE23D8C}" sibTransId="{E78EB391-E02D-452A-9FA8-B93C3EFE2ED2}"/>
    <dgm:cxn modelId="{01771EF8-38D3-4EA0-967F-6224A9606532}" type="presOf" srcId="{D48AC85D-0099-41F2-BFC9-B455D2F6E61F}" destId="{E1C6C488-8473-409B-9D04-5838A803A8CE}" srcOrd="0" destOrd="0" presId="urn:microsoft.com/office/officeart/2005/8/layout/default"/>
    <dgm:cxn modelId="{7D14069D-4FAD-40B3-A38C-D508D02F56A5}" type="presParOf" srcId="{97264EA9-58A6-4346-BFEB-8428BF48EE1B}" destId="{EAEFD0D1-476D-4402-8DFD-D997A06DB438}" srcOrd="0" destOrd="0" presId="urn:microsoft.com/office/officeart/2005/8/layout/default"/>
    <dgm:cxn modelId="{0F326522-F669-4142-A9A4-EEC6E958D0DF}" type="presParOf" srcId="{97264EA9-58A6-4346-BFEB-8428BF48EE1B}" destId="{ACD5BD8C-47A2-41CD-99D9-5F53431DA951}" srcOrd="1" destOrd="0" presId="urn:microsoft.com/office/officeart/2005/8/layout/default"/>
    <dgm:cxn modelId="{5D3BAFBD-7F2F-463E-B876-24C4C7A0E404}" type="presParOf" srcId="{97264EA9-58A6-4346-BFEB-8428BF48EE1B}" destId="{FB9CDF90-8750-4664-B37E-9763B7DB1D06}" srcOrd="2" destOrd="0" presId="urn:microsoft.com/office/officeart/2005/8/layout/default"/>
    <dgm:cxn modelId="{E9E010F9-578B-4390-9185-B379B3A067E1}" type="presParOf" srcId="{97264EA9-58A6-4346-BFEB-8428BF48EE1B}" destId="{127C0611-A02D-4B0B-8DD7-3B4D8C095664}" srcOrd="3" destOrd="0" presId="urn:microsoft.com/office/officeart/2005/8/layout/default"/>
    <dgm:cxn modelId="{C7702550-5CC0-9341-A130-EF36BDE25178}" type="presParOf" srcId="{97264EA9-58A6-4346-BFEB-8428BF48EE1B}" destId="{AE5D3825-AEF6-1744-9A93-E9BA67C2730B}" srcOrd="4" destOrd="0" presId="urn:microsoft.com/office/officeart/2005/8/layout/default"/>
    <dgm:cxn modelId="{54ABF902-84CA-BA44-A643-ECB2764B7F1C}" type="presParOf" srcId="{97264EA9-58A6-4346-BFEB-8428BF48EE1B}" destId="{06529FA0-52FB-254F-A842-9BFC432227D2}" srcOrd="5" destOrd="0" presId="urn:microsoft.com/office/officeart/2005/8/layout/default"/>
    <dgm:cxn modelId="{1C4EB654-D86A-492F-90CD-B48106DAD597}" type="presParOf" srcId="{97264EA9-58A6-4346-BFEB-8428BF48EE1B}" destId="{E1C6C488-8473-409B-9D04-5838A803A8CE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327BB2F-6C41-4F56-A336-BC3CAE0B0C0B}" type="doc">
      <dgm:prSet loTypeId="urn:microsoft.com/office/officeart/2005/8/layout/defaul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BR"/>
        </a:p>
      </dgm:t>
    </dgm:pt>
    <dgm:pt modelId="{7AC3DCCB-F16C-417A-8427-B40C0CEF7BAD}">
      <dgm:prSet phldrT="[Texto]"/>
      <dgm:spPr>
        <a:solidFill>
          <a:schemeClr val="accent5"/>
        </a:solidFill>
      </dgm:spPr>
      <dgm:t>
        <a:bodyPr/>
        <a:lstStyle/>
        <a:p>
          <a:r>
            <a:rPr lang="pt-BR" b="1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Estudo ecológico (dados secundários)</a:t>
          </a:r>
        </a:p>
      </dgm:t>
    </dgm:pt>
    <dgm:pt modelId="{95E2F2E2-67FF-4CE0-8D1E-0C202EE23D8C}" type="parTrans" cxnId="{A8384FEA-2735-4ECE-B7C4-A929BD3D1CBD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E78EB391-E02D-452A-9FA8-B93C3EFE2ED2}" type="sibTrans" cxnId="{A8384FEA-2735-4ECE-B7C4-A929BD3D1CBD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86EEBCCB-3A48-47D8-89B6-630A590BAD74}">
      <dgm:prSet phldrT="[Texto]"/>
      <dgm:spPr/>
      <dgm:t>
        <a:bodyPr/>
        <a:lstStyle/>
        <a:p>
          <a:r>
            <a:rPr lang="pt-BR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Transversal</a:t>
          </a:r>
        </a:p>
      </dgm:t>
    </dgm:pt>
    <dgm:pt modelId="{ADFAE314-610A-4301-B1FE-97CB6D1CC54B}" type="parTrans" cxnId="{FE62D9AC-2239-46D9-B901-C70BFF99A92A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F3EF7696-4EED-4F93-A612-FDBBE72B02E4}" type="sibTrans" cxnId="{FE62D9AC-2239-46D9-B901-C70BFF99A92A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D48AC85D-0099-41F2-BFC9-B455D2F6E61F}">
      <dgm:prSet phldrT="[Texto]"/>
      <dgm:spPr/>
      <dgm:t>
        <a:bodyPr/>
        <a:lstStyle/>
        <a:p>
          <a:r>
            <a:rPr lang="pt-BR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Coorte</a:t>
          </a:r>
        </a:p>
      </dgm:t>
    </dgm:pt>
    <dgm:pt modelId="{111DBB41-8C40-4E07-B47B-278EFBBFC444}" type="parTrans" cxnId="{1F3176A3-BFC2-4644-A2C0-774DFE1202B3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E60D4082-A2DB-4EC1-B660-6A323F9714ED}" type="sibTrans" cxnId="{1F3176A3-BFC2-4644-A2C0-774DFE1202B3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1A9A897D-EA0B-4988-9651-2C4D5581B0A3}">
      <dgm:prSet phldrT="[Texto]"/>
      <dgm:spPr/>
      <dgm:t>
        <a:bodyPr/>
        <a:lstStyle/>
        <a:p>
          <a:r>
            <a:rPr lang="pt-BR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Série de caso</a:t>
          </a:r>
        </a:p>
      </dgm:t>
    </dgm:pt>
    <dgm:pt modelId="{6D002F73-A7E7-46D5-8A5D-305C2DD15C9B}" type="parTrans" cxnId="{CD89AD23-966A-4263-AA00-DA040F9827F3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2A82111F-1A59-4931-93A0-B7E7BD121F39}" type="sibTrans" cxnId="{CD89AD23-966A-4263-AA00-DA040F9827F3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41F1372B-0757-41A3-9155-B6FF6BA7AD16}">
      <dgm:prSet phldrT="[Texto]"/>
      <dgm:spPr/>
      <dgm:t>
        <a:bodyPr/>
        <a:lstStyle/>
        <a:p>
          <a:r>
            <a:rPr lang="pt-BR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Ensaios clínicos</a:t>
          </a:r>
        </a:p>
      </dgm:t>
    </dgm:pt>
    <dgm:pt modelId="{FE244A62-84B1-48D1-8F52-5104758D947E}" type="parTrans" cxnId="{A24D7A1C-2113-4126-B5F0-E9F1F74FC228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A56A60ED-9EAD-4AA6-A15A-9B041210D938}" type="sibTrans" cxnId="{A24D7A1C-2113-4126-B5F0-E9F1F74FC228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  <a:cs typeface="Times New Roman" panose="02020603050405020304" pitchFamily="18" charset="0"/>
          </a:endParaRPr>
        </a:p>
      </dgm:t>
    </dgm:pt>
    <dgm:pt modelId="{275DDF41-BBB3-4EEE-988F-6C2D4341979D}">
      <dgm:prSet/>
      <dgm:spPr>
        <a:solidFill>
          <a:srgbClr val="C00000"/>
        </a:solidFill>
      </dgm:spPr>
      <dgm:t>
        <a:bodyPr/>
        <a:lstStyle/>
        <a:p>
          <a:r>
            <a:rPr lang="pt-BR" b="1" dirty="0">
              <a:latin typeface="Roboto" pitchFamily="2" charset="0"/>
              <a:ea typeface="Roboto" pitchFamily="2" charset="0"/>
            </a:rPr>
            <a:t>Estudos de revisão</a:t>
          </a:r>
        </a:p>
      </dgm:t>
    </dgm:pt>
    <dgm:pt modelId="{EB107D5A-947C-4301-A151-92DC0972B14E}" type="parTrans" cxnId="{906C2F87-C9FC-4BEE-98A3-9165E4E7C1AF}">
      <dgm:prSet/>
      <dgm:spPr/>
      <dgm:t>
        <a:bodyPr/>
        <a:lstStyle/>
        <a:p>
          <a:endParaRPr lang="pt-BR"/>
        </a:p>
      </dgm:t>
    </dgm:pt>
    <dgm:pt modelId="{8F990D43-D39F-4AE8-A65B-0DADB590A497}" type="sibTrans" cxnId="{906C2F87-C9FC-4BEE-98A3-9165E4E7C1AF}">
      <dgm:prSet/>
      <dgm:spPr/>
      <dgm:t>
        <a:bodyPr/>
        <a:lstStyle/>
        <a:p>
          <a:endParaRPr lang="pt-BR"/>
        </a:p>
      </dgm:t>
    </dgm:pt>
    <dgm:pt modelId="{184C3EA3-2464-6A40-AEAC-E6DA7A8EF4FE}">
      <dgm:prSet/>
      <dgm:spPr>
        <a:solidFill>
          <a:schemeClr val="accent5"/>
        </a:solidFill>
      </dgm:spPr>
      <dgm:t>
        <a:bodyPr/>
        <a:lstStyle/>
        <a:p>
          <a:r>
            <a:rPr lang="pt-BR" b="1" dirty="0">
              <a:latin typeface=""/>
            </a:rPr>
            <a:t>Estudo de caso</a:t>
          </a:r>
        </a:p>
      </dgm:t>
    </dgm:pt>
    <dgm:pt modelId="{5C150EA8-5558-8F43-A9B3-F437072F2948}" type="parTrans" cxnId="{93D44DD5-61AE-4440-978C-CBC27001FCF1}">
      <dgm:prSet/>
      <dgm:spPr/>
      <dgm:t>
        <a:bodyPr/>
        <a:lstStyle/>
        <a:p>
          <a:endParaRPr lang="pt-BR"/>
        </a:p>
      </dgm:t>
    </dgm:pt>
    <dgm:pt modelId="{BA5AE379-71B3-664E-94DC-439D650748BB}" type="sibTrans" cxnId="{93D44DD5-61AE-4440-978C-CBC27001FCF1}">
      <dgm:prSet/>
      <dgm:spPr/>
      <dgm:t>
        <a:bodyPr/>
        <a:lstStyle/>
        <a:p>
          <a:endParaRPr lang="pt-BR"/>
        </a:p>
      </dgm:t>
    </dgm:pt>
    <dgm:pt modelId="{45DFDD20-7F7D-7944-94DA-4D94921AC993}">
      <dgm:prSet/>
      <dgm:spPr>
        <a:solidFill>
          <a:schemeClr val="accent5"/>
        </a:solidFill>
      </dgm:spPr>
      <dgm:t>
        <a:bodyPr/>
        <a:lstStyle/>
        <a:p>
          <a:r>
            <a:rPr lang="pt-BR" b="1" dirty="0">
              <a:latin typeface=""/>
            </a:rPr>
            <a:t>Relato de experiência</a:t>
          </a:r>
        </a:p>
      </dgm:t>
    </dgm:pt>
    <dgm:pt modelId="{C8D59E4C-1A84-B44C-ACDB-5FF6A305F1C8}" type="parTrans" cxnId="{594547A6-20DA-414A-867C-236222A26C33}">
      <dgm:prSet/>
      <dgm:spPr/>
      <dgm:t>
        <a:bodyPr/>
        <a:lstStyle/>
        <a:p>
          <a:endParaRPr lang="pt-BR"/>
        </a:p>
      </dgm:t>
    </dgm:pt>
    <dgm:pt modelId="{936F9DE8-1EF9-B443-AE2F-0D43C33F9C1F}" type="sibTrans" cxnId="{594547A6-20DA-414A-867C-236222A26C33}">
      <dgm:prSet/>
      <dgm:spPr/>
      <dgm:t>
        <a:bodyPr/>
        <a:lstStyle/>
        <a:p>
          <a:endParaRPr lang="pt-BR"/>
        </a:p>
      </dgm:t>
    </dgm:pt>
    <dgm:pt modelId="{97264EA9-58A6-4346-BFEB-8428BF48EE1B}" type="pres">
      <dgm:prSet presAssocID="{F327BB2F-6C41-4F56-A336-BC3CAE0B0C0B}" presName="diagram" presStyleCnt="0">
        <dgm:presLayoutVars>
          <dgm:dir/>
          <dgm:resizeHandles val="exact"/>
        </dgm:presLayoutVars>
      </dgm:prSet>
      <dgm:spPr/>
    </dgm:pt>
    <dgm:pt modelId="{EAEFD0D1-476D-4402-8DFD-D997A06DB438}" type="pres">
      <dgm:prSet presAssocID="{7AC3DCCB-F16C-417A-8427-B40C0CEF7BAD}" presName="node" presStyleLbl="node1" presStyleIdx="0" presStyleCnt="8">
        <dgm:presLayoutVars>
          <dgm:bulletEnabled val="1"/>
        </dgm:presLayoutVars>
      </dgm:prSet>
      <dgm:spPr/>
    </dgm:pt>
    <dgm:pt modelId="{ACD5BD8C-47A2-41CD-99D9-5F53431DA951}" type="pres">
      <dgm:prSet presAssocID="{E78EB391-E02D-452A-9FA8-B93C3EFE2ED2}" presName="sibTrans" presStyleCnt="0"/>
      <dgm:spPr/>
    </dgm:pt>
    <dgm:pt modelId="{FB9CDF90-8750-4664-B37E-9763B7DB1D06}" type="pres">
      <dgm:prSet presAssocID="{86EEBCCB-3A48-47D8-89B6-630A590BAD74}" presName="node" presStyleLbl="node1" presStyleIdx="1" presStyleCnt="8">
        <dgm:presLayoutVars>
          <dgm:bulletEnabled val="1"/>
        </dgm:presLayoutVars>
      </dgm:prSet>
      <dgm:spPr/>
    </dgm:pt>
    <dgm:pt modelId="{127C0611-A02D-4B0B-8DD7-3B4D8C095664}" type="pres">
      <dgm:prSet presAssocID="{F3EF7696-4EED-4F93-A612-FDBBE72B02E4}" presName="sibTrans" presStyleCnt="0"/>
      <dgm:spPr/>
    </dgm:pt>
    <dgm:pt modelId="{E1C6C488-8473-409B-9D04-5838A803A8CE}" type="pres">
      <dgm:prSet presAssocID="{D48AC85D-0099-41F2-BFC9-B455D2F6E61F}" presName="node" presStyleLbl="node1" presStyleIdx="2" presStyleCnt="8">
        <dgm:presLayoutVars>
          <dgm:bulletEnabled val="1"/>
        </dgm:presLayoutVars>
      </dgm:prSet>
      <dgm:spPr/>
    </dgm:pt>
    <dgm:pt modelId="{F4554E19-45E5-46F5-8A8C-35F1D23C407A}" type="pres">
      <dgm:prSet presAssocID="{E60D4082-A2DB-4EC1-B660-6A323F9714ED}" presName="sibTrans" presStyleCnt="0"/>
      <dgm:spPr/>
    </dgm:pt>
    <dgm:pt modelId="{19E9CE22-A01A-4C1C-8AC7-FF6DACD8DC63}" type="pres">
      <dgm:prSet presAssocID="{1A9A897D-EA0B-4988-9651-2C4D5581B0A3}" presName="node" presStyleLbl="node1" presStyleIdx="3" presStyleCnt="8">
        <dgm:presLayoutVars>
          <dgm:bulletEnabled val="1"/>
        </dgm:presLayoutVars>
      </dgm:prSet>
      <dgm:spPr/>
    </dgm:pt>
    <dgm:pt modelId="{8BAD0E4B-7E2F-4802-BEFE-4B9365729EBB}" type="pres">
      <dgm:prSet presAssocID="{2A82111F-1A59-4931-93A0-B7E7BD121F39}" presName="sibTrans" presStyleCnt="0"/>
      <dgm:spPr/>
    </dgm:pt>
    <dgm:pt modelId="{95E65DE8-5A69-48D0-8E9B-C584C07CBDC6}" type="pres">
      <dgm:prSet presAssocID="{41F1372B-0757-41A3-9155-B6FF6BA7AD16}" presName="node" presStyleLbl="node1" presStyleIdx="4" presStyleCnt="8">
        <dgm:presLayoutVars>
          <dgm:bulletEnabled val="1"/>
        </dgm:presLayoutVars>
      </dgm:prSet>
      <dgm:spPr/>
    </dgm:pt>
    <dgm:pt modelId="{266F36F3-1A17-491A-93FA-B87ACB4ACF86}" type="pres">
      <dgm:prSet presAssocID="{A56A60ED-9EAD-4AA6-A15A-9B041210D938}" presName="sibTrans" presStyleCnt="0"/>
      <dgm:spPr/>
    </dgm:pt>
    <dgm:pt modelId="{369F224A-A327-4037-A0DE-286401025ACA}" type="pres">
      <dgm:prSet presAssocID="{275DDF41-BBB3-4EEE-988F-6C2D4341979D}" presName="node" presStyleLbl="node1" presStyleIdx="5" presStyleCnt="8">
        <dgm:presLayoutVars>
          <dgm:bulletEnabled val="1"/>
        </dgm:presLayoutVars>
      </dgm:prSet>
      <dgm:spPr/>
    </dgm:pt>
    <dgm:pt modelId="{3484925A-4BE9-3044-9848-200F09EADE29}" type="pres">
      <dgm:prSet presAssocID="{8F990D43-D39F-4AE8-A65B-0DADB590A497}" presName="sibTrans" presStyleCnt="0"/>
      <dgm:spPr/>
    </dgm:pt>
    <dgm:pt modelId="{1B408691-AA20-7643-8B2D-E475B990383A}" type="pres">
      <dgm:prSet presAssocID="{184C3EA3-2464-6A40-AEAC-E6DA7A8EF4FE}" presName="node" presStyleLbl="node1" presStyleIdx="6" presStyleCnt="8">
        <dgm:presLayoutVars>
          <dgm:bulletEnabled val="1"/>
        </dgm:presLayoutVars>
      </dgm:prSet>
      <dgm:spPr/>
    </dgm:pt>
    <dgm:pt modelId="{A88461CA-524A-B549-BD85-9600B073A890}" type="pres">
      <dgm:prSet presAssocID="{BA5AE379-71B3-664E-94DC-439D650748BB}" presName="sibTrans" presStyleCnt="0"/>
      <dgm:spPr/>
    </dgm:pt>
    <dgm:pt modelId="{A6569966-E98A-844B-8997-B91498A82DF7}" type="pres">
      <dgm:prSet presAssocID="{45DFDD20-7F7D-7944-94DA-4D94921AC993}" presName="node" presStyleLbl="node1" presStyleIdx="7" presStyleCnt="8">
        <dgm:presLayoutVars>
          <dgm:bulletEnabled val="1"/>
        </dgm:presLayoutVars>
      </dgm:prSet>
      <dgm:spPr/>
    </dgm:pt>
  </dgm:ptLst>
  <dgm:cxnLst>
    <dgm:cxn modelId="{F87D870E-AFF3-478A-8CE8-F9A7AAA6D890}" type="presOf" srcId="{41F1372B-0757-41A3-9155-B6FF6BA7AD16}" destId="{95E65DE8-5A69-48D0-8E9B-C584C07CBDC6}" srcOrd="0" destOrd="0" presId="urn:microsoft.com/office/officeart/2005/8/layout/default"/>
    <dgm:cxn modelId="{4107660F-5542-9248-BBDB-B9AF8F2D5BE8}" type="presOf" srcId="{184C3EA3-2464-6A40-AEAC-E6DA7A8EF4FE}" destId="{1B408691-AA20-7643-8B2D-E475B990383A}" srcOrd="0" destOrd="0" presId="urn:microsoft.com/office/officeart/2005/8/layout/default"/>
    <dgm:cxn modelId="{A24D7A1C-2113-4126-B5F0-E9F1F74FC228}" srcId="{F327BB2F-6C41-4F56-A336-BC3CAE0B0C0B}" destId="{41F1372B-0757-41A3-9155-B6FF6BA7AD16}" srcOrd="4" destOrd="0" parTransId="{FE244A62-84B1-48D1-8F52-5104758D947E}" sibTransId="{A56A60ED-9EAD-4AA6-A15A-9B041210D938}"/>
    <dgm:cxn modelId="{CD89AD23-966A-4263-AA00-DA040F9827F3}" srcId="{F327BB2F-6C41-4F56-A336-BC3CAE0B0C0B}" destId="{1A9A897D-EA0B-4988-9651-2C4D5581B0A3}" srcOrd="3" destOrd="0" parTransId="{6D002F73-A7E7-46D5-8A5D-305C2DD15C9B}" sibTransId="{2A82111F-1A59-4931-93A0-B7E7BD121F39}"/>
    <dgm:cxn modelId="{9A36AF46-C149-304D-BC77-42A4E79DC28D}" type="presOf" srcId="{45DFDD20-7F7D-7944-94DA-4D94921AC993}" destId="{A6569966-E98A-844B-8997-B91498A82DF7}" srcOrd="0" destOrd="0" presId="urn:microsoft.com/office/officeart/2005/8/layout/default"/>
    <dgm:cxn modelId="{90522352-5938-4F0B-AB6A-D496C3207563}" type="presOf" srcId="{F327BB2F-6C41-4F56-A336-BC3CAE0B0C0B}" destId="{97264EA9-58A6-4346-BFEB-8428BF48EE1B}" srcOrd="0" destOrd="0" presId="urn:microsoft.com/office/officeart/2005/8/layout/default"/>
    <dgm:cxn modelId="{32FF9E7F-F809-4792-AB4B-FA90CA5B8C9C}" type="presOf" srcId="{275DDF41-BBB3-4EEE-988F-6C2D4341979D}" destId="{369F224A-A327-4037-A0DE-286401025ACA}" srcOrd="0" destOrd="0" presId="urn:microsoft.com/office/officeart/2005/8/layout/default"/>
    <dgm:cxn modelId="{906C2F87-C9FC-4BEE-98A3-9165E4E7C1AF}" srcId="{F327BB2F-6C41-4F56-A336-BC3CAE0B0C0B}" destId="{275DDF41-BBB3-4EEE-988F-6C2D4341979D}" srcOrd="5" destOrd="0" parTransId="{EB107D5A-947C-4301-A151-92DC0972B14E}" sibTransId="{8F990D43-D39F-4AE8-A65B-0DADB590A497}"/>
    <dgm:cxn modelId="{F786CCA1-F6D1-4445-815C-EFEC36B6CDF3}" type="presOf" srcId="{86EEBCCB-3A48-47D8-89B6-630A590BAD74}" destId="{FB9CDF90-8750-4664-B37E-9763B7DB1D06}" srcOrd="0" destOrd="0" presId="urn:microsoft.com/office/officeart/2005/8/layout/default"/>
    <dgm:cxn modelId="{1F3176A3-BFC2-4644-A2C0-774DFE1202B3}" srcId="{F327BB2F-6C41-4F56-A336-BC3CAE0B0C0B}" destId="{D48AC85D-0099-41F2-BFC9-B455D2F6E61F}" srcOrd="2" destOrd="0" parTransId="{111DBB41-8C40-4E07-B47B-278EFBBFC444}" sibTransId="{E60D4082-A2DB-4EC1-B660-6A323F9714ED}"/>
    <dgm:cxn modelId="{594547A6-20DA-414A-867C-236222A26C33}" srcId="{F327BB2F-6C41-4F56-A336-BC3CAE0B0C0B}" destId="{45DFDD20-7F7D-7944-94DA-4D94921AC993}" srcOrd="7" destOrd="0" parTransId="{C8D59E4C-1A84-B44C-ACDB-5FF6A305F1C8}" sibTransId="{936F9DE8-1EF9-B443-AE2F-0D43C33F9C1F}"/>
    <dgm:cxn modelId="{9AB39BA9-2CE0-4F40-8E6C-999648587FC2}" type="presOf" srcId="{1A9A897D-EA0B-4988-9651-2C4D5581B0A3}" destId="{19E9CE22-A01A-4C1C-8AC7-FF6DACD8DC63}" srcOrd="0" destOrd="0" presId="urn:microsoft.com/office/officeart/2005/8/layout/default"/>
    <dgm:cxn modelId="{FE62D9AC-2239-46D9-B901-C70BFF99A92A}" srcId="{F327BB2F-6C41-4F56-A336-BC3CAE0B0C0B}" destId="{86EEBCCB-3A48-47D8-89B6-630A590BAD74}" srcOrd="1" destOrd="0" parTransId="{ADFAE314-610A-4301-B1FE-97CB6D1CC54B}" sibTransId="{F3EF7696-4EED-4F93-A612-FDBBE72B02E4}"/>
    <dgm:cxn modelId="{432B06AD-10FF-4A08-9A64-D88A0351F041}" type="presOf" srcId="{7AC3DCCB-F16C-417A-8427-B40C0CEF7BAD}" destId="{EAEFD0D1-476D-4402-8DFD-D997A06DB438}" srcOrd="0" destOrd="0" presId="urn:microsoft.com/office/officeart/2005/8/layout/default"/>
    <dgm:cxn modelId="{93D44DD5-61AE-4440-978C-CBC27001FCF1}" srcId="{F327BB2F-6C41-4F56-A336-BC3CAE0B0C0B}" destId="{184C3EA3-2464-6A40-AEAC-E6DA7A8EF4FE}" srcOrd="6" destOrd="0" parTransId="{5C150EA8-5558-8F43-A9B3-F437072F2948}" sibTransId="{BA5AE379-71B3-664E-94DC-439D650748BB}"/>
    <dgm:cxn modelId="{A8384FEA-2735-4ECE-B7C4-A929BD3D1CBD}" srcId="{F327BB2F-6C41-4F56-A336-BC3CAE0B0C0B}" destId="{7AC3DCCB-F16C-417A-8427-B40C0CEF7BAD}" srcOrd="0" destOrd="0" parTransId="{95E2F2E2-67FF-4CE0-8D1E-0C202EE23D8C}" sibTransId="{E78EB391-E02D-452A-9FA8-B93C3EFE2ED2}"/>
    <dgm:cxn modelId="{01771EF8-38D3-4EA0-967F-6224A9606532}" type="presOf" srcId="{D48AC85D-0099-41F2-BFC9-B455D2F6E61F}" destId="{E1C6C488-8473-409B-9D04-5838A803A8CE}" srcOrd="0" destOrd="0" presId="urn:microsoft.com/office/officeart/2005/8/layout/default"/>
    <dgm:cxn modelId="{7D14069D-4FAD-40B3-A38C-D508D02F56A5}" type="presParOf" srcId="{97264EA9-58A6-4346-BFEB-8428BF48EE1B}" destId="{EAEFD0D1-476D-4402-8DFD-D997A06DB438}" srcOrd="0" destOrd="0" presId="urn:microsoft.com/office/officeart/2005/8/layout/default"/>
    <dgm:cxn modelId="{0F326522-F669-4142-A9A4-EEC6E958D0DF}" type="presParOf" srcId="{97264EA9-58A6-4346-BFEB-8428BF48EE1B}" destId="{ACD5BD8C-47A2-41CD-99D9-5F53431DA951}" srcOrd="1" destOrd="0" presId="urn:microsoft.com/office/officeart/2005/8/layout/default"/>
    <dgm:cxn modelId="{5D3BAFBD-7F2F-463E-B876-24C4C7A0E404}" type="presParOf" srcId="{97264EA9-58A6-4346-BFEB-8428BF48EE1B}" destId="{FB9CDF90-8750-4664-B37E-9763B7DB1D06}" srcOrd="2" destOrd="0" presId="urn:microsoft.com/office/officeart/2005/8/layout/default"/>
    <dgm:cxn modelId="{E9E010F9-578B-4390-9185-B379B3A067E1}" type="presParOf" srcId="{97264EA9-58A6-4346-BFEB-8428BF48EE1B}" destId="{127C0611-A02D-4B0B-8DD7-3B4D8C095664}" srcOrd="3" destOrd="0" presId="urn:microsoft.com/office/officeart/2005/8/layout/default"/>
    <dgm:cxn modelId="{1C4EB654-D86A-492F-90CD-B48106DAD597}" type="presParOf" srcId="{97264EA9-58A6-4346-BFEB-8428BF48EE1B}" destId="{E1C6C488-8473-409B-9D04-5838A803A8CE}" srcOrd="4" destOrd="0" presId="urn:microsoft.com/office/officeart/2005/8/layout/default"/>
    <dgm:cxn modelId="{A4585B23-0D35-4E57-8CF9-971551A061DC}" type="presParOf" srcId="{97264EA9-58A6-4346-BFEB-8428BF48EE1B}" destId="{F4554E19-45E5-46F5-8A8C-35F1D23C407A}" srcOrd="5" destOrd="0" presId="urn:microsoft.com/office/officeart/2005/8/layout/default"/>
    <dgm:cxn modelId="{ECDC5451-71A9-4210-A81C-4E2C35582A59}" type="presParOf" srcId="{97264EA9-58A6-4346-BFEB-8428BF48EE1B}" destId="{19E9CE22-A01A-4C1C-8AC7-FF6DACD8DC63}" srcOrd="6" destOrd="0" presId="urn:microsoft.com/office/officeart/2005/8/layout/default"/>
    <dgm:cxn modelId="{D2DB2915-5CD3-45A8-8AFF-BC9B1130C9CB}" type="presParOf" srcId="{97264EA9-58A6-4346-BFEB-8428BF48EE1B}" destId="{8BAD0E4B-7E2F-4802-BEFE-4B9365729EBB}" srcOrd="7" destOrd="0" presId="urn:microsoft.com/office/officeart/2005/8/layout/default"/>
    <dgm:cxn modelId="{F3BCB587-C4A1-402F-BAD5-5388E83B84B0}" type="presParOf" srcId="{97264EA9-58A6-4346-BFEB-8428BF48EE1B}" destId="{95E65DE8-5A69-48D0-8E9B-C584C07CBDC6}" srcOrd="8" destOrd="0" presId="urn:microsoft.com/office/officeart/2005/8/layout/default"/>
    <dgm:cxn modelId="{123C4D02-FD87-4E22-874E-40E9CB91A268}" type="presParOf" srcId="{97264EA9-58A6-4346-BFEB-8428BF48EE1B}" destId="{266F36F3-1A17-491A-93FA-B87ACB4ACF86}" srcOrd="9" destOrd="0" presId="urn:microsoft.com/office/officeart/2005/8/layout/default"/>
    <dgm:cxn modelId="{A470E843-21C7-411A-8CD9-E7352D78DB34}" type="presParOf" srcId="{97264EA9-58A6-4346-BFEB-8428BF48EE1B}" destId="{369F224A-A327-4037-A0DE-286401025ACA}" srcOrd="10" destOrd="0" presId="urn:microsoft.com/office/officeart/2005/8/layout/default"/>
    <dgm:cxn modelId="{03E7E8F4-DFB6-7D43-BE41-2BA9F4076D1A}" type="presParOf" srcId="{97264EA9-58A6-4346-BFEB-8428BF48EE1B}" destId="{3484925A-4BE9-3044-9848-200F09EADE29}" srcOrd="11" destOrd="0" presId="urn:microsoft.com/office/officeart/2005/8/layout/default"/>
    <dgm:cxn modelId="{EC628C60-EF32-CD46-8D38-6A6E4D829A75}" type="presParOf" srcId="{97264EA9-58A6-4346-BFEB-8428BF48EE1B}" destId="{1B408691-AA20-7643-8B2D-E475B990383A}" srcOrd="12" destOrd="0" presId="urn:microsoft.com/office/officeart/2005/8/layout/default"/>
    <dgm:cxn modelId="{09FA5843-495F-A841-ABBB-411AFBBD4458}" type="presParOf" srcId="{97264EA9-58A6-4346-BFEB-8428BF48EE1B}" destId="{A88461CA-524A-B549-BD85-9600B073A890}" srcOrd="13" destOrd="0" presId="urn:microsoft.com/office/officeart/2005/8/layout/default"/>
    <dgm:cxn modelId="{94683D4D-7523-5E46-8D6F-EBE9DAD5DF64}" type="presParOf" srcId="{97264EA9-58A6-4346-BFEB-8428BF48EE1B}" destId="{A6569966-E98A-844B-8997-B91498A82DF7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5070C90-DAAA-4E44-A164-E91D6CD3592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2E93A0F4-64B0-44C7-B9FA-DF6029496609}">
      <dgm:prSet phldrT="[Texto]"/>
      <dgm:spPr/>
      <dgm:t>
        <a:bodyPr/>
        <a:lstStyle/>
        <a:p>
          <a:r>
            <a:rPr lang="pt-BR" dirty="0">
              <a:latin typeface="Roboto" pitchFamily="2" charset="0"/>
              <a:ea typeface="Roboto" pitchFamily="2" charset="0"/>
            </a:rPr>
            <a:t>Interpretar</a:t>
          </a:r>
        </a:p>
      </dgm:t>
    </dgm:pt>
    <dgm:pt modelId="{EECF6500-FD02-43FA-90F2-86525788416B}" type="parTrans" cxnId="{B86245B2-DF8F-48F2-A8FE-DF71FFC03E16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</a:endParaRPr>
        </a:p>
      </dgm:t>
    </dgm:pt>
    <dgm:pt modelId="{20CF515A-DB44-47FC-BB13-70C640D3F102}" type="sibTrans" cxnId="{B86245B2-DF8F-48F2-A8FE-DF71FFC03E16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</a:endParaRPr>
        </a:p>
      </dgm:t>
    </dgm:pt>
    <dgm:pt modelId="{CE6F7406-3294-4ECB-BFA4-8A12793AF257}">
      <dgm:prSet phldrT="[Texto]"/>
      <dgm:spPr/>
      <dgm:t>
        <a:bodyPr/>
        <a:lstStyle/>
        <a:p>
          <a:r>
            <a:rPr lang="pt-BR" dirty="0">
              <a:latin typeface="Roboto" pitchFamily="2" charset="0"/>
              <a:ea typeface="Roboto" pitchFamily="2" charset="0"/>
            </a:rPr>
            <a:t>Comparar</a:t>
          </a:r>
        </a:p>
      </dgm:t>
    </dgm:pt>
    <dgm:pt modelId="{C6F0BAEE-5138-4F35-A51A-EEF33F6CE730}" type="parTrans" cxnId="{BECC6D0F-8EB1-4916-869E-2E22D5F667D0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</a:endParaRPr>
        </a:p>
      </dgm:t>
    </dgm:pt>
    <dgm:pt modelId="{524D9B29-8A55-4A4D-9F1D-4FA480C38EE0}" type="sibTrans" cxnId="{BECC6D0F-8EB1-4916-869E-2E22D5F667D0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</a:endParaRPr>
        </a:p>
      </dgm:t>
    </dgm:pt>
    <dgm:pt modelId="{EE7EA07A-7925-41F6-B2D2-3DD9FBAC55D3}">
      <dgm:prSet/>
      <dgm:spPr/>
      <dgm:t>
        <a:bodyPr/>
        <a:lstStyle/>
        <a:p>
          <a:r>
            <a:rPr lang="pt-BR" dirty="0">
              <a:latin typeface="Roboto" pitchFamily="2" charset="0"/>
              <a:ea typeface="Roboto" pitchFamily="2" charset="0"/>
            </a:rPr>
            <a:t>Justificar</a:t>
          </a:r>
        </a:p>
      </dgm:t>
    </dgm:pt>
    <dgm:pt modelId="{ABB0E83C-D85E-4D11-8534-E43F4026403D}" type="parTrans" cxnId="{BCC3AF43-D672-4E9B-A097-4FF71478678C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</a:endParaRPr>
        </a:p>
      </dgm:t>
    </dgm:pt>
    <dgm:pt modelId="{9CAFC27E-2219-4F60-B2F2-CCAA6121C155}" type="sibTrans" cxnId="{BCC3AF43-D672-4E9B-A097-4FF71478678C}">
      <dgm:prSet/>
      <dgm:spPr/>
      <dgm:t>
        <a:bodyPr/>
        <a:lstStyle/>
        <a:p>
          <a:endParaRPr lang="pt-BR">
            <a:latin typeface="Roboto" pitchFamily="2" charset="0"/>
            <a:ea typeface="Roboto" pitchFamily="2" charset="0"/>
          </a:endParaRPr>
        </a:p>
      </dgm:t>
    </dgm:pt>
    <dgm:pt modelId="{7536E154-CEDF-440C-804E-66EFC8D388DC}" type="pres">
      <dgm:prSet presAssocID="{15070C90-DAAA-4E44-A164-E91D6CD35927}" presName="CompostProcess" presStyleCnt="0">
        <dgm:presLayoutVars>
          <dgm:dir/>
          <dgm:resizeHandles val="exact"/>
        </dgm:presLayoutVars>
      </dgm:prSet>
      <dgm:spPr/>
    </dgm:pt>
    <dgm:pt modelId="{F5DE5D99-58B0-437D-93A2-DD1A9051C194}" type="pres">
      <dgm:prSet presAssocID="{15070C90-DAAA-4E44-A164-E91D6CD35927}" presName="arrow" presStyleLbl="bgShp" presStyleIdx="0" presStyleCnt="1"/>
      <dgm:spPr/>
    </dgm:pt>
    <dgm:pt modelId="{C3D8DA23-956D-4763-8266-5F74B316928F}" type="pres">
      <dgm:prSet presAssocID="{15070C90-DAAA-4E44-A164-E91D6CD35927}" presName="linearProcess" presStyleCnt="0"/>
      <dgm:spPr/>
    </dgm:pt>
    <dgm:pt modelId="{F2C1E263-B11F-4F44-A9F0-149DE8403611}" type="pres">
      <dgm:prSet presAssocID="{2E93A0F4-64B0-44C7-B9FA-DF6029496609}" presName="textNode" presStyleLbl="node1" presStyleIdx="0" presStyleCnt="3">
        <dgm:presLayoutVars>
          <dgm:bulletEnabled val="1"/>
        </dgm:presLayoutVars>
      </dgm:prSet>
      <dgm:spPr/>
    </dgm:pt>
    <dgm:pt modelId="{7AE2E7CB-BD00-4B1C-9FFD-5BA5B1515028}" type="pres">
      <dgm:prSet presAssocID="{20CF515A-DB44-47FC-BB13-70C640D3F102}" presName="sibTrans" presStyleCnt="0"/>
      <dgm:spPr/>
    </dgm:pt>
    <dgm:pt modelId="{3E41FD92-F8EE-4320-9DB3-D668FAF0FC61}" type="pres">
      <dgm:prSet presAssocID="{CE6F7406-3294-4ECB-BFA4-8A12793AF257}" presName="textNode" presStyleLbl="node1" presStyleIdx="1" presStyleCnt="3">
        <dgm:presLayoutVars>
          <dgm:bulletEnabled val="1"/>
        </dgm:presLayoutVars>
      </dgm:prSet>
      <dgm:spPr/>
    </dgm:pt>
    <dgm:pt modelId="{4ECDDC6F-353E-45CF-A55B-1F96A74B8866}" type="pres">
      <dgm:prSet presAssocID="{524D9B29-8A55-4A4D-9F1D-4FA480C38EE0}" presName="sibTrans" presStyleCnt="0"/>
      <dgm:spPr/>
    </dgm:pt>
    <dgm:pt modelId="{58CD86AD-7B0F-4304-B168-9E3C90751290}" type="pres">
      <dgm:prSet presAssocID="{EE7EA07A-7925-41F6-B2D2-3DD9FBAC55D3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BECC6D0F-8EB1-4916-869E-2E22D5F667D0}" srcId="{15070C90-DAAA-4E44-A164-E91D6CD35927}" destId="{CE6F7406-3294-4ECB-BFA4-8A12793AF257}" srcOrd="1" destOrd="0" parTransId="{C6F0BAEE-5138-4F35-A51A-EEF33F6CE730}" sibTransId="{524D9B29-8A55-4A4D-9F1D-4FA480C38EE0}"/>
    <dgm:cxn modelId="{430CFF27-6396-42A1-AB96-40185431D832}" type="presOf" srcId="{15070C90-DAAA-4E44-A164-E91D6CD35927}" destId="{7536E154-CEDF-440C-804E-66EFC8D388DC}" srcOrd="0" destOrd="0" presId="urn:microsoft.com/office/officeart/2005/8/layout/hProcess9"/>
    <dgm:cxn modelId="{BCC3AF43-D672-4E9B-A097-4FF71478678C}" srcId="{15070C90-DAAA-4E44-A164-E91D6CD35927}" destId="{EE7EA07A-7925-41F6-B2D2-3DD9FBAC55D3}" srcOrd="2" destOrd="0" parTransId="{ABB0E83C-D85E-4D11-8534-E43F4026403D}" sibTransId="{9CAFC27E-2219-4F60-B2F2-CCAA6121C155}"/>
    <dgm:cxn modelId="{00EE15A1-45E8-4EBD-9F8C-12885E4362C2}" type="presOf" srcId="{CE6F7406-3294-4ECB-BFA4-8A12793AF257}" destId="{3E41FD92-F8EE-4320-9DB3-D668FAF0FC61}" srcOrd="0" destOrd="0" presId="urn:microsoft.com/office/officeart/2005/8/layout/hProcess9"/>
    <dgm:cxn modelId="{B86245B2-DF8F-48F2-A8FE-DF71FFC03E16}" srcId="{15070C90-DAAA-4E44-A164-E91D6CD35927}" destId="{2E93A0F4-64B0-44C7-B9FA-DF6029496609}" srcOrd="0" destOrd="0" parTransId="{EECF6500-FD02-43FA-90F2-86525788416B}" sibTransId="{20CF515A-DB44-47FC-BB13-70C640D3F102}"/>
    <dgm:cxn modelId="{CBF59AE0-5FBF-422F-B0C4-9500A605EA04}" type="presOf" srcId="{2E93A0F4-64B0-44C7-B9FA-DF6029496609}" destId="{F2C1E263-B11F-4F44-A9F0-149DE8403611}" srcOrd="0" destOrd="0" presId="urn:microsoft.com/office/officeart/2005/8/layout/hProcess9"/>
    <dgm:cxn modelId="{976BB4E1-8932-459D-8FA2-8B48127AEE65}" type="presOf" srcId="{EE7EA07A-7925-41F6-B2D2-3DD9FBAC55D3}" destId="{58CD86AD-7B0F-4304-B168-9E3C90751290}" srcOrd="0" destOrd="0" presId="urn:microsoft.com/office/officeart/2005/8/layout/hProcess9"/>
    <dgm:cxn modelId="{7050D54E-0F13-4E8C-9D0C-CD4F833778DC}" type="presParOf" srcId="{7536E154-CEDF-440C-804E-66EFC8D388DC}" destId="{F5DE5D99-58B0-437D-93A2-DD1A9051C194}" srcOrd="0" destOrd="0" presId="urn:microsoft.com/office/officeart/2005/8/layout/hProcess9"/>
    <dgm:cxn modelId="{85526574-C5E1-43E6-B90B-8902C7E5071F}" type="presParOf" srcId="{7536E154-CEDF-440C-804E-66EFC8D388DC}" destId="{C3D8DA23-956D-4763-8266-5F74B316928F}" srcOrd="1" destOrd="0" presId="urn:microsoft.com/office/officeart/2005/8/layout/hProcess9"/>
    <dgm:cxn modelId="{4D5FCDDB-FA65-4796-A151-87EC57EFA5C0}" type="presParOf" srcId="{C3D8DA23-956D-4763-8266-5F74B316928F}" destId="{F2C1E263-B11F-4F44-A9F0-149DE8403611}" srcOrd="0" destOrd="0" presId="urn:microsoft.com/office/officeart/2005/8/layout/hProcess9"/>
    <dgm:cxn modelId="{0A188303-E455-4352-969B-E3C94AAE9953}" type="presParOf" srcId="{C3D8DA23-956D-4763-8266-5F74B316928F}" destId="{7AE2E7CB-BD00-4B1C-9FFD-5BA5B1515028}" srcOrd="1" destOrd="0" presId="urn:microsoft.com/office/officeart/2005/8/layout/hProcess9"/>
    <dgm:cxn modelId="{37C695BC-2062-445D-A8D8-19B0F66E7F9E}" type="presParOf" srcId="{C3D8DA23-956D-4763-8266-5F74B316928F}" destId="{3E41FD92-F8EE-4320-9DB3-D668FAF0FC61}" srcOrd="2" destOrd="0" presId="urn:microsoft.com/office/officeart/2005/8/layout/hProcess9"/>
    <dgm:cxn modelId="{60FA2D41-1428-47E7-9232-28504BC3BE8C}" type="presParOf" srcId="{C3D8DA23-956D-4763-8266-5F74B316928F}" destId="{4ECDDC6F-353E-45CF-A55B-1F96A74B8866}" srcOrd="3" destOrd="0" presId="urn:microsoft.com/office/officeart/2005/8/layout/hProcess9"/>
    <dgm:cxn modelId="{55A8C552-F0F8-4CA8-A250-B46BBE45261E}" type="presParOf" srcId="{C3D8DA23-956D-4763-8266-5F74B316928F}" destId="{58CD86AD-7B0F-4304-B168-9E3C9075129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EFD0D1-476D-4402-8DFD-D997A06DB438}">
      <dsp:nvSpPr>
        <dsp:cNvPr id="0" name=""/>
        <dsp:cNvSpPr/>
      </dsp:nvSpPr>
      <dsp:spPr>
        <a:xfrm>
          <a:off x="1445109" y="2123"/>
          <a:ext cx="3430409" cy="205824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600" b="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Artigo periódico</a:t>
          </a:r>
        </a:p>
      </dsp:txBody>
      <dsp:txXfrm>
        <a:off x="1445109" y="2123"/>
        <a:ext cx="3430409" cy="2058246"/>
      </dsp:txXfrm>
    </dsp:sp>
    <dsp:sp modelId="{FB9CDF90-8750-4664-B37E-9763B7DB1D06}">
      <dsp:nvSpPr>
        <dsp:cNvPr id="0" name=""/>
        <dsp:cNvSpPr/>
      </dsp:nvSpPr>
      <dsp:spPr>
        <a:xfrm>
          <a:off x="5218560" y="2123"/>
          <a:ext cx="3430409" cy="205824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60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Tese, dissertação, TCC</a:t>
          </a:r>
        </a:p>
      </dsp:txBody>
      <dsp:txXfrm>
        <a:off x="5218560" y="2123"/>
        <a:ext cx="3430409" cy="2058246"/>
      </dsp:txXfrm>
    </dsp:sp>
    <dsp:sp modelId="{E1C6C488-8473-409B-9D04-5838A803A8CE}">
      <dsp:nvSpPr>
        <dsp:cNvPr id="0" name=""/>
        <dsp:cNvSpPr/>
      </dsp:nvSpPr>
      <dsp:spPr>
        <a:xfrm>
          <a:off x="1445109" y="2403411"/>
          <a:ext cx="3430409" cy="205824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60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Capítulos de livro</a:t>
          </a:r>
        </a:p>
      </dsp:txBody>
      <dsp:txXfrm>
        <a:off x="1445109" y="2403411"/>
        <a:ext cx="3430409" cy="2058246"/>
      </dsp:txXfrm>
    </dsp:sp>
    <dsp:sp modelId="{19E9CE22-A01A-4C1C-8AC7-FF6DACD8DC63}">
      <dsp:nvSpPr>
        <dsp:cNvPr id="0" name=""/>
        <dsp:cNvSpPr/>
      </dsp:nvSpPr>
      <dsp:spPr>
        <a:xfrm>
          <a:off x="5218560" y="2403411"/>
          <a:ext cx="3430409" cy="2058246"/>
        </a:xfrm>
        <a:prstGeom prst="rect">
          <a:avLst/>
        </a:prstGeom>
        <a:solidFill>
          <a:schemeClr val="accent5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600" kern="1200" dirty="0">
              <a:solidFill>
                <a:schemeClr val="tx1"/>
              </a:solidFill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Resumo simples e expandido</a:t>
          </a:r>
        </a:p>
      </dsp:txBody>
      <dsp:txXfrm>
        <a:off x="5218560" y="2403411"/>
        <a:ext cx="3430409" cy="20582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3C34D5-6526-FF45-AA4A-01AF357F8AB4}">
      <dsp:nvSpPr>
        <dsp:cNvPr id="0" name=""/>
        <dsp:cNvSpPr/>
      </dsp:nvSpPr>
      <dsp:spPr>
        <a:xfrm>
          <a:off x="3818" y="394861"/>
          <a:ext cx="4838874" cy="120971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 dirty="0">
              <a:latin typeface=""/>
            </a:rPr>
            <a:t>Título do trabalho</a:t>
          </a:r>
        </a:p>
      </dsp:txBody>
      <dsp:txXfrm>
        <a:off x="39249" y="430292"/>
        <a:ext cx="4768012" cy="1138856"/>
      </dsp:txXfrm>
    </dsp:sp>
    <dsp:sp modelId="{DE429B6F-96F1-FA43-BCB7-359EE31293D5}">
      <dsp:nvSpPr>
        <dsp:cNvPr id="0" name=""/>
        <dsp:cNvSpPr/>
      </dsp:nvSpPr>
      <dsp:spPr>
        <a:xfrm rot="5400000">
          <a:off x="2317405" y="1710431"/>
          <a:ext cx="211700" cy="211700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3CAE96-BD44-7A41-A431-F9822FF8BA41}">
      <dsp:nvSpPr>
        <dsp:cNvPr id="0" name=""/>
        <dsp:cNvSpPr/>
      </dsp:nvSpPr>
      <dsp:spPr>
        <a:xfrm>
          <a:off x="3818" y="2027982"/>
          <a:ext cx="4838874" cy="1209718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 dirty="0">
              <a:latin typeface=""/>
            </a:rPr>
            <a:t>Nome do autor, </a:t>
          </a:r>
          <a:r>
            <a:rPr lang="pt-BR" sz="2600" kern="1200" dirty="0" err="1">
              <a:latin typeface=""/>
            </a:rPr>
            <a:t>co-autores</a:t>
          </a:r>
          <a:r>
            <a:rPr lang="pt-BR" sz="2600" kern="1200" dirty="0">
              <a:latin typeface=""/>
            </a:rPr>
            <a:t> e orientador</a:t>
          </a:r>
        </a:p>
      </dsp:txBody>
      <dsp:txXfrm>
        <a:off x="39249" y="2063413"/>
        <a:ext cx="4768012" cy="1138856"/>
      </dsp:txXfrm>
    </dsp:sp>
    <dsp:sp modelId="{66E9FB2F-61C9-4541-9443-1A85CA056AA9}">
      <dsp:nvSpPr>
        <dsp:cNvPr id="0" name=""/>
        <dsp:cNvSpPr/>
      </dsp:nvSpPr>
      <dsp:spPr>
        <a:xfrm rot="5400000">
          <a:off x="2317405" y="3343551"/>
          <a:ext cx="211700" cy="211700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112A23-04BC-374E-AF07-8E01171087FD}">
      <dsp:nvSpPr>
        <dsp:cNvPr id="0" name=""/>
        <dsp:cNvSpPr/>
      </dsp:nvSpPr>
      <dsp:spPr>
        <a:xfrm>
          <a:off x="3818" y="3661102"/>
          <a:ext cx="4838874" cy="1209718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 dirty="0">
              <a:latin typeface=""/>
            </a:rPr>
            <a:t>Desenvolvimento do resumo</a:t>
          </a:r>
        </a:p>
      </dsp:txBody>
      <dsp:txXfrm>
        <a:off x="39249" y="3696533"/>
        <a:ext cx="4768012" cy="1138856"/>
      </dsp:txXfrm>
    </dsp:sp>
    <dsp:sp modelId="{2AE6230E-90D2-2E41-911D-3B5DB1196D90}">
      <dsp:nvSpPr>
        <dsp:cNvPr id="0" name=""/>
        <dsp:cNvSpPr/>
      </dsp:nvSpPr>
      <dsp:spPr>
        <a:xfrm>
          <a:off x="5520135" y="394861"/>
          <a:ext cx="4838874" cy="120971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 dirty="0">
              <a:latin typeface=""/>
            </a:rPr>
            <a:t>Palavras-chave</a:t>
          </a:r>
        </a:p>
      </dsp:txBody>
      <dsp:txXfrm>
        <a:off x="5555566" y="430292"/>
        <a:ext cx="4768012" cy="1138856"/>
      </dsp:txXfrm>
    </dsp:sp>
    <dsp:sp modelId="{38B0F527-104D-504C-A4C2-2F85CC443C52}">
      <dsp:nvSpPr>
        <dsp:cNvPr id="0" name=""/>
        <dsp:cNvSpPr/>
      </dsp:nvSpPr>
      <dsp:spPr>
        <a:xfrm rot="5400000">
          <a:off x="7833722" y="1710431"/>
          <a:ext cx="211700" cy="211700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D22C26-0057-934A-97DC-82358D80BCBA}">
      <dsp:nvSpPr>
        <dsp:cNvPr id="0" name=""/>
        <dsp:cNvSpPr/>
      </dsp:nvSpPr>
      <dsp:spPr>
        <a:xfrm>
          <a:off x="5520135" y="2027982"/>
          <a:ext cx="4838874" cy="1209718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 dirty="0">
              <a:latin typeface=""/>
            </a:rPr>
            <a:t>Referências</a:t>
          </a:r>
        </a:p>
      </dsp:txBody>
      <dsp:txXfrm>
        <a:off x="5555566" y="2063413"/>
        <a:ext cx="4768012" cy="1138856"/>
      </dsp:txXfrm>
    </dsp:sp>
    <dsp:sp modelId="{DF77609A-5B51-6340-A1F9-4F0369557B8A}">
      <dsp:nvSpPr>
        <dsp:cNvPr id="0" name=""/>
        <dsp:cNvSpPr/>
      </dsp:nvSpPr>
      <dsp:spPr>
        <a:xfrm rot="5400000">
          <a:off x="7833722" y="3343551"/>
          <a:ext cx="211700" cy="211700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94B948-AE65-9C4B-B59D-586AC4894C89}">
      <dsp:nvSpPr>
        <dsp:cNvPr id="0" name=""/>
        <dsp:cNvSpPr/>
      </dsp:nvSpPr>
      <dsp:spPr>
        <a:xfrm>
          <a:off x="5520135" y="3661102"/>
          <a:ext cx="4838874" cy="1209718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 dirty="0">
              <a:latin typeface=""/>
            </a:rPr>
            <a:t>Alguns precisam ter: versão em inglês</a:t>
          </a:r>
        </a:p>
      </dsp:txBody>
      <dsp:txXfrm>
        <a:off x="5555566" y="3696533"/>
        <a:ext cx="4768012" cy="11388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EFD0D1-476D-4402-8DFD-D997A06DB438}">
      <dsp:nvSpPr>
        <dsp:cNvPr id="0" name=""/>
        <dsp:cNvSpPr/>
      </dsp:nvSpPr>
      <dsp:spPr>
        <a:xfrm>
          <a:off x="0" y="181530"/>
          <a:ext cx="3154400" cy="18926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b="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Congresso</a:t>
          </a:r>
        </a:p>
      </dsp:txBody>
      <dsp:txXfrm>
        <a:off x="0" y="181530"/>
        <a:ext cx="3154400" cy="1892639"/>
      </dsp:txXfrm>
    </dsp:sp>
    <dsp:sp modelId="{FB9CDF90-8750-4664-B37E-9763B7DB1D06}">
      <dsp:nvSpPr>
        <dsp:cNvPr id="0" name=""/>
        <dsp:cNvSpPr/>
      </dsp:nvSpPr>
      <dsp:spPr>
        <a:xfrm>
          <a:off x="3469840" y="181530"/>
          <a:ext cx="3154400" cy="18926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Simpósio</a:t>
          </a:r>
        </a:p>
      </dsp:txBody>
      <dsp:txXfrm>
        <a:off x="3469840" y="181530"/>
        <a:ext cx="3154400" cy="1892639"/>
      </dsp:txXfrm>
    </dsp:sp>
    <dsp:sp modelId="{AE5D3825-AEF6-1744-9A93-E9BA67C2730B}">
      <dsp:nvSpPr>
        <dsp:cNvPr id="0" name=""/>
        <dsp:cNvSpPr/>
      </dsp:nvSpPr>
      <dsp:spPr>
        <a:xfrm>
          <a:off x="6939680" y="181530"/>
          <a:ext cx="3154400" cy="18926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kern="1200" dirty="0">
              <a:latin typeface=""/>
            </a:rPr>
            <a:t>Seminário</a:t>
          </a:r>
        </a:p>
      </dsp:txBody>
      <dsp:txXfrm>
        <a:off x="6939680" y="181530"/>
        <a:ext cx="3154400" cy="1892639"/>
      </dsp:txXfrm>
    </dsp:sp>
    <dsp:sp modelId="{E1C6C488-8473-409B-9D04-5838A803A8CE}">
      <dsp:nvSpPr>
        <dsp:cNvPr id="0" name=""/>
        <dsp:cNvSpPr/>
      </dsp:nvSpPr>
      <dsp:spPr>
        <a:xfrm>
          <a:off x="1734920" y="2389610"/>
          <a:ext cx="3154400" cy="18926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Semana</a:t>
          </a:r>
        </a:p>
      </dsp:txBody>
      <dsp:txXfrm>
        <a:off x="1734920" y="2389610"/>
        <a:ext cx="3154400" cy="1892639"/>
      </dsp:txXfrm>
    </dsp:sp>
    <dsp:sp modelId="{19E9CE22-A01A-4C1C-8AC7-FF6DACD8DC63}">
      <dsp:nvSpPr>
        <dsp:cNvPr id="0" name=""/>
        <dsp:cNvSpPr/>
      </dsp:nvSpPr>
      <dsp:spPr>
        <a:xfrm>
          <a:off x="5204759" y="2389610"/>
          <a:ext cx="3154400" cy="189263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Jornada</a:t>
          </a:r>
        </a:p>
      </dsp:txBody>
      <dsp:txXfrm>
        <a:off x="5204759" y="2389610"/>
        <a:ext cx="3154400" cy="18926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EFD0D1-476D-4402-8DFD-D997A06DB438}">
      <dsp:nvSpPr>
        <dsp:cNvPr id="0" name=""/>
        <dsp:cNvSpPr/>
      </dsp:nvSpPr>
      <dsp:spPr>
        <a:xfrm>
          <a:off x="3314" y="919719"/>
          <a:ext cx="2629770" cy="157786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b="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Local</a:t>
          </a:r>
        </a:p>
      </dsp:txBody>
      <dsp:txXfrm>
        <a:off x="3314" y="919719"/>
        <a:ext cx="2629770" cy="1577862"/>
      </dsp:txXfrm>
    </dsp:sp>
    <dsp:sp modelId="{FB9CDF90-8750-4664-B37E-9763B7DB1D06}">
      <dsp:nvSpPr>
        <dsp:cNvPr id="0" name=""/>
        <dsp:cNvSpPr/>
      </dsp:nvSpPr>
      <dsp:spPr>
        <a:xfrm>
          <a:off x="2896062" y="919719"/>
          <a:ext cx="2629770" cy="157786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Regional</a:t>
          </a:r>
        </a:p>
      </dsp:txBody>
      <dsp:txXfrm>
        <a:off x="2896062" y="919719"/>
        <a:ext cx="2629770" cy="1577862"/>
      </dsp:txXfrm>
    </dsp:sp>
    <dsp:sp modelId="{AE5D3825-AEF6-1744-9A93-E9BA67C2730B}">
      <dsp:nvSpPr>
        <dsp:cNvPr id="0" name=""/>
        <dsp:cNvSpPr/>
      </dsp:nvSpPr>
      <dsp:spPr>
        <a:xfrm>
          <a:off x="5788810" y="919719"/>
          <a:ext cx="2629770" cy="157786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kern="1200" dirty="0">
              <a:latin typeface=""/>
            </a:rPr>
            <a:t>Nacional</a:t>
          </a:r>
        </a:p>
      </dsp:txBody>
      <dsp:txXfrm>
        <a:off x="5788810" y="919719"/>
        <a:ext cx="2629770" cy="1577862"/>
      </dsp:txXfrm>
    </dsp:sp>
    <dsp:sp modelId="{E1C6C488-8473-409B-9D04-5838A803A8CE}">
      <dsp:nvSpPr>
        <dsp:cNvPr id="0" name=""/>
        <dsp:cNvSpPr/>
      </dsp:nvSpPr>
      <dsp:spPr>
        <a:xfrm>
          <a:off x="8681558" y="919719"/>
          <a:ext cx="2629770" cy="157786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Internacional</a:t>
          </a:r>
        </a:p>
      </dsp:txBody>
      <dsp:txXfrm>
        <a:off x="8681558" y="919719"/>
        <a:ext cx="2629770" cy="157786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EFD0D1-476D-4402-8DFD-D997A06DB438}">
      <dsp:nvSpPr>
        <dsp:cNvPr id="0" name=""/>
        <dsp:cNvSpPr/>
      </dsp:nvSpPr>
      <dsp:spPr>
        <a:xfrm>
          <a:off x="3139" y="816125"/>
          <a:ext cx="2490715" cy="1494429"/>
        </a:xfrm>
        <a:prstGeom prst="rect">
          <a:avLst/>
        </a:prstGeom>
        <a:solidFill>
          <a:schemeClr val="accent5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b="1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Estudo ecológico (dados secundários)</a:t>
          </a:r>
        </a:p>
      </dsp:txBody>
      <dsp:txXfrm>
        <a:off x="3139" y="816125"/>
        <a:ext cx="2490715" cy="1494429"/>
      </dsp:txXfrm>
    </dsp:sp>
    <dsp:sp modelId="{FB9CDF90-8750-4664-B37E-9763B7DB1D06}">
      <dsp:nvSpPr>
        <dsp:cNvPr id="0" name=""/>
        <dsp:cNvSpPr/>
      </dsp:nvSpPr>
      <dsp:spPr>
        <a:xfrm>
          <a:off x="2742926" y="816125"/>
          <a:ext cx="2490715" cy="149442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Transversal</a:t>
          </a:r>
        </a:p>
      </dsp:txBody>
      <dsp:txXfrm>
        <a:off x="2742926" y="816125"/>
        <a:ext cx="2490715" cy="1494429"/>
      </dsp:txXfrm>
    </dsp:sp>
    <dsp:sp modelId="{E1C6C488-8473-409B-9D04-5838A803A8CE}">
      <dsp:nvSpPr>
        <dsp:cNvPr id="0" name=""/>
        <dsp:cNvSpPr/>
      </dsp:nvSpPr>
      <dsp:spPr>
        <a:xfrm>
          <a:off x="5482713" y="816125"/>
          <a:ext cx="2490715" cy="149442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Coorte</a:t>
          </a:r>
        </a:p>
      </dsp:txBody>
      <dsp:txXfrm>
        <a:off x="5482713" y="816125"/>
        <a:ext cx="2490715" cy="1494429"/>
      </dsp:txXfrm>
    </dsp:sp>
    <dsp:sp modelId="{19E9CE22-A01A-4C1C-8AC7-FF6DACD8DC63}">
      <dsp:nvSpPr>
        <dsp:cNvPr id="0" name=""/>
        <dsp:cNvSpPr/>
      </dsp:nvSpPr>
      <dsp:spPr>
        <a:xfrm>
          <a:off x="8222500" y="816125"/>
          <a:ext cx="2490715" cy="149442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Série de caso</a:t>
          </a:r>
        </a:p>
      </dsp:txBody>
      <dsp:txXfrm>
        <a:off x="8222500" y="816125"/>
        <a:ext cx="2490715" cy="1494429"/>
      </dsp:txXfrm>
    </dsp:sp>
    <dsp:sp modelId="{95E65DE8-5A69-48D0-8E9B-C584C07CBDC6}">
      <dsp:nvSpPr>
        <dsp:cNvPr id="0" name=""/>
        <dsp:cNvSpPr/>
      </dsp:nvSpPr>
      <dsp:spPr>
        <a:xfrm>
          <a:off x="3139" y="2559626"/>
          <a:ext cx="2490715" cy="149442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>
              <a:latin typeface="Roboto" pitchFamily="2" charset="0"/>
              <a:ea typeface="Roboto" pitchFamily="2" charset="0"/>
              <a:cs typeface="Times New Roman" panose="02020603050405020304" pitchFamily="18" charset="0"/>
            </a:rPr>
            <a:t>Ensaios clínicos</a:t>
          </a:r>
        </a:p>
      </dsp:txBody>
      <dsp:txXfrm>
        <a:off x="3139" y="2559626"/>
        <a:ext cx="2490715" cy="1494429"/>
      </dsp:txXfrm>
    </dsp:sp>
    <dsp:sp modelId="{369F224A-A327-4037-A0DE-286401025ACA}">
      <dsp:nvSpPr>
        <dsp:cNvPr id="0" name=""/>
        <dsp:cNvSpPr/>
      </dsp:nvSpPr>
      <dsp:spPr>
        <a:xfrm>
          <a:off x="2742926" y="2559626"/>
          <a:ext cx="2490715" cy="1494429"/>
        </a:xfrm>
        <a:prstGeom prst="rect">
          <a:avLst/>
        </a:prstGeom>
        <a:solidFill>
          <a:srgbClr val="C0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b="1" kern="1200" dirty="0">
              <a:latin typeface="Roboto" pitchFamily="2" charset="0"/>
              <a:ea typeface="Roboto" pitchFamily="2" charset="0"/>
            </a:rPr>
            <a:t>Estudos de revisão</a:t>
          </a:r>
        </a:p>
      </dsp:txBody>
      <dsp:txXfrm>
        <a:off x="2742926" y="2559626"/>
        <a:ext cx="2490715" cy="1494429"/>
      </dsp:txXfrm>
    </dsp:sp>
    <dsp:sp modelId="{1B408691-AA20-7643-8B2D-E475B990383A}">
      <dsp:nvSpPr>
        <dsp:cNvPr id="0" name=""/>
        <dsp:cNvSpPr/>
      </dsp:nvSpPr>
      <dsp:spPr>
        <a:xfrm>
          <a:off x="5482713" y="2559626"/>
          <a:ext cx="2490715" cy="1494429"/>
        </a:xfrm>
        <a:prstGeom prst="rect">
          <a:avLst/>
        </a:prstGeom>
        <a:solidFill>
          <a:schemeClr val="accent5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b="1" kern="1200" dirty="0">
              <a:latin typeface=""/>
            </a:rPr>
            <a:t>Estudo de caso</a:t>
          </a:r>
        </a:p>
      </dsp:txBody>
      <dsp:txXfrm>
        <a:off x="5482713" y="2559626"/>
        <a:ext cx="2490715" cy="1494429"/>
      </dsp:txXfrm>
    </dsp:sp>
    <dsp:sp modelId="{A6569966-E98A-844B-8997-B91498A82DF7}">
      <dsp:nvSpPr>
        <dsp:cNvPr id="0" name=""/>
        <dsp:cNvSpPr/>
      </dsp:nvSpPr>
      <dsp:spPr>
        <a:xfrm>
          <a:off x="8222500" y="2559626"/>
          <a:ext cx="2490715" cy="1494429"/>
        </a:xfrm>
        <a:prstGeom prst="rect">
          <a:avLst/>
        </a:prstGeom>
        <a:solidFill>
          <a:schemeClr val="accent5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b="1" kern="1200" dirty="0">
              <a:latin typeface=""/>
            </a:rPr>
            <a:t>Relato de experiência</a:t>
          </a:r>
        </a:p>
      </dsp:txBody>
      <dsp:txXfrm>
        <a:off x="8222500" y="2559626"/>
        <a:ext cx="2490715" cy="14944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DE5D99-58B0-437D-93A2-DD1A9051C194}">
      <dsp:nvSpPr>
        <dsp:cNvPr id="0" name=""/>
        <dsp:cNvSpPr/>
      </dsp:nvSpPr>
      <dsp:spPr>
        <a:xfrm>
          <a:off x="815122" y="0"/>
          <a:ext cx="9238053" cy="400594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C1E263-B11F-4F44-A9F0-149DE8403611}">
      <dsp:nvSpPr>
        <dsp:cNvPr id="0" name=""/>
        <dsp:cNvSpPr/>
      </dsp:nvSpPr>
      <dsp:spPr>
        <a:xfrm>
          <a:off x="5240" y="1201782"/>
          <a:ext cx="3359593" cy="16023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700" kern="1200" dirty="0">
              <a:latin typeface="Roboto" pitchFamily="2" charset="0"/>
              <a:ea typeface="Roboto" pitchFamily="2" charset="0"/>
            </a:rPr>
            <a:t>Interpretar</a:t>
          </a:r>
        </a:p>
      </dsp:txBody>
      <dsp:txXfrm>
        <a:off x="83462" y="1280004"/>
        <a:ext cx="3203149" cy="1445933"/>
      </dsp:txXfrm>
    </dsp:sp>
    <dsp:sp modelId="{3E41FD92-F8EE-4320-9DB3-D668FAF0FC61}">
      <dsp:nvSpPr>
        <dsp:cNvPr id="0" name=""/>
        <dsp:cNvSpPr/>
      </dsp:nvSpPr>
      <dsp:spPr>
        <a:xfrm>
          <a:off x="3754352" y="1201782"/>
          <a:ext cx="3359593" cy="16023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700" kern="1200" dirty="0">
              <a:latin typeface="Roboto" pitchFamily="2" charset="0"/>
              <a:ea typeface="Roboto" pitchFamily="2" charset="0"/>
            </a:rPr>
            <a:t>Comparar</a:t>
          </a:r>
        </a:p>
      </dsp:txBody>
      <dsp:txXfrm>
        <a:off x="3832574" y="1280004"/>
        <a:ext cx="3203149" cy="1445933"/>
      </dsp:txXfrm>
    </dsp:sp>
    <dsp:sp modelId="{58CD86AD-7B0F-4304-B168-9E3C90751290}">
      <dsp:nvSpPr>
        <dsp:cNvPr id="0" name=""/>
        <dsp:cNvSpPr/>
      </dsp:nvSpPr>
      <dsp:spPr>
        <a:xfrm>
          <a:off x="7503463" y="1201782"/>
          <a:ext cx="3359593" cy="16023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700" kern="1200" dirty="0">
              <a:latin typeface="Roboto" pitchFamily="2" charset="0"/>
              <a:ea typeface="Roboto" pitchFamily="2" charset="0"/>
            </a:rPr>
            <a:t>Justificar</a:t>
          </a:r>
        </a:p>
      </dsp:txBody>
      <dsp:txXfrm>
        <a:off x="7581685" y="1280004"/>
        <a:ext cx="3203149" cy="14459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C88EC5D-965C-41A3-828D-DFA713529A8A}" type="datetimeFigureOut">
              <a:rPr lang="pt-BR" smtClean="0"/>
              <a:t>08/05/2025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2488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08/05/2025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9068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08/05/2025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482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08/05/2025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223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08/05/2025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2607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08/05/2025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323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08/05/2025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1942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08/05/2025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7458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08/05/2025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9123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08/05/2025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4555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08/05/2025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054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BC88EC5D-965C-41A3-828D-DFA713529A8A}" type="datetimeFigureOut">
              <a:rPr lang="pt-BR" smtClean="0"/>
              <a:t>08/05/2025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4860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D4BB50-4D50-40C9-AB3D-142C2D1FA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728" y="740475"/>
            <a:ext cx="11375472" cy="3784839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t-BR" sz="6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PRODUÇÃO DE TRABALHO CIENTÍFICO: COMO ESCREVER UM RESUMO</a:t>
            </a:r>
            <a:endParaRPr lang="pt-BR" sz="6000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6977C27-9544-4ABC-902C-2913856C79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51877" y="5265213"/>
            <a:ext cx="3200400" cy="852887"/>
          </a:xfrm>
        </p:spPr>
        <p:txBody>
          <a:bodyPr>
            <a:normAutofit/>
          </a:bodyPr>
          <a:lstStyle/>
          <a:p>
            <a:r>
              <a:rPr lang="pt-BR" sz="2400" dirty="0">
                <a:latin typeface="Roboto" pitchFamily="2" charset="0"/>
                <a:ea typeface="Roboto" pitchFamily="2" charset="0"/>
              </a:rPr>
              <a:t>Aracaju, 2025</a:t>
            </a:r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3068DBA6-0648-4695-9363-27116244ACF9}"/>
              </a:ext>
            </a:extLst>
          </p:cNvPr>
          <p:cNvSpPr txBox="1">
            <a:spLocks/>
          </p:cNvSpPr>
          <p:nvPr/>
        </p:nvSpPr>
        <p:spPr>
          <a:xfrm>
            <a:off x="2798235" y="5214878"/>
            <a:ext cx="6124507" cy="953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400" dirty="0">
                <a:latin typeface="Roboto" pitchFamily="2" charset="0"/>
                <a:ea typeface="Roboto" pitchFamily="2" charset="0"/>
              </a:rPr>
              <a:t>Me. Jefferson Felipe Calazans Batista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60B044AB-18AD-4470-B5A5-3CB1854A4315}"/>
              </a:ext>
            </a:extLst>
          </p:cNvPr>
          <p:cNvSpPr txBox="1">
            <a:spLocks/>
          </p:cNvSpPr>
          <p:nvPr/>
        </p:nvSpPr>
        <p:spPr>
          <a:xfrm>
            <a:off x="159390" y="6193865"/>
            <a:ext cx="4518520" cy="664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>
                <a:latin typeface="Roboto" pitchFamily="2" charset="0"/>
                <a:ea typeface="Roboto" pitchFamily="2" charset="0"/>
              </a:rPr>
              <a:t>e-mail: jefferson.calazans.enf@gmail.com</a:t>
            </a:r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C54F6F37-EA0C-4FEB-99C5-D19C55BBCDA3}"/>
              </a:ext>
            </a:extLst>
          </p:cNvPr>
          <p:cNvSpPr txBox="1">
            <a:spLocks/>
          </p:cNvSpPr>
          <p:nvPr/>
        </p:nvSpPr>
        <p:spPr>
          <a:xfrm>
            <a:off x="2732533" y="357499"/>
            <a:ext cx="7317479" cy="664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Liga Acadêmica de Habilidades de Enfermagem</a:t>
            </a:r>
          </a:p>
        </p:txBody>
      </p:sp>
    </p:spTree>
    <p:extLst>
      <p:ext uri="{BB962C8B-B14F-4D97-AF65-F5344CB8AC3E}">
        <p14:creationId xmlns:p14="http://schemas.microsoft.com/office/powerpoint/2010/main" val="1441106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58" y="932159"/>
            <a:ext cx="10626932" cy="790578"/>
          </a:xfrm>
        </p:spPr>
        <p:txBody>
          <a:bodyPr>
            <a:normAutofit/>
          </a:bodyPr>
          <a:lstStyle/>
          <a:p>
            <a:r>
              <a:rPr lang="pt-BR" sz="40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Entrando em detalhes...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2787EFCB-2236-4718-8FEA-85A06F0FCCC3}"/>
              </a:ext>
            </a:extLst>
          </p:cNvPr>
          <p:cNvSpPr txBox="1">
            <a:spLocks/>
          </p:cNvSpPr>
          <p:nvPr/>
        </p:nvSpPr>
        <p:spPr>
          <a:xfrm>
            <a:off x="814864" y="2585544"/>
            <a:ext cx="10728625" cy="4059621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Mesmo não fazendo as citações no texto, coloque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todas as referências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 que foram consultadas ao longo da construção do resumo.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Palavras-chaves do resumo precisam estar acordo com o </a:t>
            </a:r>
            <a:r>
              <a:rPr lang="pt-BR" sz="2600" dirty="0" err="1">
                <a:latin typeface="Roboto" pitchFamily="2" charset="0"/>
                <a:ea typeface="Roboto" pitchFamily="2" charset="0"/>
              </a:rPr>
              <a:t>DeCS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/</a:t>
            </a:r>
            <a:r>
              <a:rPr lang="pt-BR" sz="2600" dirty="0" err="1">
                <a:latin typeface="Roboto" pitchFamily="2" charset="0"/>
                <a:ea typeface="Roboto" pitchFamily="2" charset="0"/>
              </a:rPr>
              <a:t>MeSH</a:t>
            </a:r>
            <a:endParaRPr lang="pt-BR" sz="2600" dirty="0">
              <a:latin typeface="Roboto" pitchFamily="2" charset="0"/>
              <a:ea typeface="Roboto" pitchFamily="2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Não é permitido o uso de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elementos não textuais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(tabelas, gráficos)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80A62CC-19AF-48B7-8994-9684B27D1587}"/>
              </a:ext>
            </a:extLst>
          </p:cNvPr>
          <p:cNvSpPr txBox="1"/>
          <p:nvPr/>
        </p:nvSpPr>
        <p:spPr>
          <a:xfrm>
            <a:off x="814865" y="1892531"/>
            <a:ext cx="10820088" cy="52322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Trebuchet MS" panose="020B0603020202020204" pitchFamily="34" charset="0"/>
                <a:ea typeface="Roboto" pitchFamily="2" charset="0"/>
              </a:rPr>
              <a:t>RESUMO SIMPLES</a:t>
            </a:r>
            <a:endParaRPr lang="pt-B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817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58" y="932159"/>
            <a:ext cx="10626932" cy="790578"/>
          </a:xfrm>
        </p:spPr>
        <p:txBody>
          <a:bodyPr>
            <a:normAutofit/>
          </a:bodyPr>
          <a:lstStyle/>
          <a:p>
            <a:r>
              <a:rPr lang="pt-BR" sz="40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Entrando em detalhes...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2787EFCB-2236-4718-8FEA-85A06F0FCCC3}"/>
              </a:ext>
            </a:extLst>
          </p:cNvPr>
          <p:cNvSpPr txBox="1">
            <a:spLocks/>
          </p:cNvSpPr>
          <p:nvPr/>
        </p:nvSpPr>
        <p:spPr>
          <a:xfrm>
            <a:off x="814864" y="2585544"/>
            <a:ext cx="10728625" cy="4059621"/>
          </a:xfrm>
          <a:prstGeom prst="rect">
            <a:avLst/>
          </a:prstGeom>
        </p:spPr>
        <p:txBody>
          <a:bodyPr vert="horz" lIns="45720" tIns="45720" rIns="4572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Estrutura separada em páginas.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O tamanho pode variar entre eventos, indo de 1.000 palavras até 3.500, ou mais. Alguns eventos definem o limite por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página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, sendo no mínimo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três e no máximo cinco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É divido em: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introdução, objetivo, metodologia, resultados, discussão e conclusão.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latin typeface="Roboto" pitchFamily="2" charset="0"/>
                <a:ea typeface="Roboto" pitchFamily="2" charset="0"/>
              </a:rPr>
              <a:t>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É </a:t>
            </a:r>
            <a:r>
              <a:rPr lang="pt-BR" sz="2400" b="1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obrigatório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citações no texto e as referências ao final.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É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permitido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 o uso de elementos não textuais.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80A62CC-19AF-48B7-8994-9684B27D1587}"/>
              </a:ext>
            </a:extLst>
          </p:cNvPr>
          <p:cNvSpPr txBox="1"/>
          <p:nvPr/>
        </p:nvSpPr>
        <p:spPr>
          <a:xfrm>
            <a:off x="814865" y="1892531"/>
            <a:ext cx="10820088" cy="523220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latin typeface="Trebuchet MS" panose="020B0603020202020204" pitchFamily="34" charset="0"/>
                <a:ea typeface="Roboto" pitchFamily="2" charset="0"/>
              </a:rPr>
              <a:t>RESUMO EXPANDIDO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4248517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ítulo 1">
            <a:extLst>
              <a:ext uri="{FF2B5EF4-FFF2-40B4-BE49-F238E27FC236}">
                <a16:creationId xmlns:a16="http://schemas.microsoft.com/office/drawing/2014/main" id="{428B06E8-2AB7-F041-A836-D59AABAAEB2C}"/>
              </a:ext>
            </a:extLst>
          </p:cNvPr>
          <p:cNvSpPr txBox="1">
            <a:spLocks/>
          </p:cNvSpPr>
          <p:nvPr/>
        </p:nvSpPr>
        <p:spPr>
          <a:xfrm>
            <a:off x="609131" y="1018868"/>
            <a:ext cx="10626932" cy="305651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0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Ok, mas pra onde eu vou mandar um resumo?</a:t>
            </a:r>
          </a:p>
        </p:txBody>
      </p:sp>
      <p:pic>
        <p:nvPicPr>
          <p:cNvPr id="29" name="Imagem 28">
            <a:extLst>
              <a:ext uri="{FF2B5EF4-FFF2-40B4-BE49-F238E27FC236}">
                <a16:creationId xmlns:a16="http://schemas.microsoft.com/office/drawing/2014/main" id="{AB415C94-5461-9441-8C00-50A9F1877D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638" y="2582426"/>
            <a:ext cx="5792285" cy="325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234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74465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A33182C4-3A1A-4A7A-8938-CCD22E3E1E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5971321"/>
              </p:ext>
            </p:extLst>
          </p:nvPr>
        </p:nvGraphicFramePr>
        <p:xfrm>
          <a:off x="1073792" y="1981200"/>
          <a:ext cx="10094080" cy="4463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ítulo 1">
            <a:extLst>
              <a:ext uri="{FF2B5EF4-FFF2-40B4-BE49-F238E27FC236}">
                <a16:creationId xmlns:a16="http://schemas.microsoft.com/office/drawing/2014/main" id="{B0CF33A6-BA88-5843-B037-89FC64CF2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0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Eventos científicos!</a:t>
            </a:r>
          </a:p>
        </p:txBody>
      </p:sp>
    </p:spTree>
    <p:extLst>
      <p:ext uri="{BB962C8B-B14F-4D97-AF65-F5344CB8AC3E}">
        <p14:creationId xmlns:p14="http://schemas.microsoft.com/office/powerpoint/2010/main" val="3493310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">
            <a:extLst>
              <a:ext uri="{FF2B5EF4-FFF2-40B4-BE49-F238E27FC236}">
                <a16:creationId xmlns:a16="http://schemas.microsoft.com/office/drawing/2014/main" id="{D780378D-5B30-024A-AD8A-4C295685FEFC}"/>
              </a:ext>
            </a:extLst>
          </p:cNvPr>
          <p:cNvSpPr txBox="1">
            <a:spLocks/>
          </p:cNvSpPr>
          <p:nvPr/>
        </p:nvSpPr>
        <p:spPr>
          <a:xfrm>
            <a:off x="782320" y="1199227"/>
            <a:ext cx="10627360" cy="109524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cap="none" dirty="0">
                <a:latin typeface="Trebuchet MS" panose="020B0703020202090204" pitchFamily="34" charset="0"/>
                <a:ea typeface="Roboto" pitchFamily="2" charset="0"/>
              </a:rPr>
              <a:t>Os eventos podem ser divididos em classificações diferentes</a:t>
            </a:r>
          </a:p>
        </p:txBody>
      </p:sp>
      <p:graphicFrame>
        <p:nvGraphicFramePr>
          <p:cNvPr id="16" name="Diagrama 15">
            <a:extLst>
              <a:ext uri="{FF2B5EF4-FFF2-40B4-BE49-F238E27FC236}">
                <a16:creationId xmlns:a16="http://schemas.microsoft.com/office/drawing/2014/main" id="{540C0D48-804E-364D-8677-CA89744228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9401498"/>
              </p:ext>
            </p:extLst>
          </p:nvPr>
        </p:nvGraphicFramePr>
        <p:xfrm>
          <a:off x="438678" y="1746851"/>
          <a:ext cx="11314644" cy="34173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78954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683" y="593605"/>
            <a:ext cx="10626932" cy="1499616"/>
          </a:xfrm>
        </p:spPr>
        <p:txBody>
          <a:bodyPr>
            <a:normAutofit/>
          </a:bodyPr>
          <a:lstStyle/>
          <a:p>
            <a:r>
              <a:rPr lang="pt-BR" sz="4000" b="1" dirty="0">
                <a:latin typeface="Trebuchet MS" panose="020B0603020202020204" pitchFamily="34" charset="0"/>
                <a:ea typeface="Roboto" pitchFamily="2" charset="0"/>
              </a:rPr>
              <a:t>Que tipos de estudo posso submeter?</a:t>
            </a:r>
            <a:endParaRPr lang="pt-BR" sz="4000" b="1" dirty="0">
              <a:solidFill>
                <a:schemeClr val="accent2"/>
              </a:solidFill>
              <a:latin typeface="Trebuchet MS" panose="020B0603020202020204" pitchFamily="34" charset="0"/>
              <a:ea typeface="Roboto" pitchFamily="2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463727DD-3FB9-814C-A27B-613FD99261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5086601"/>
              </p:ext>
            </p:extLst>
          </p:nvPr>
        </p:nvGraphicFramePr>
        <p:xfrm>
          <a:off x="737822" y="1605280"/>
          <a:ext cx="10716356" cy="48701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71268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76DC48FC-C7D5-4159-9D9F-3784884A5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8" b="89940" l="1317" r="89905">
                        <a14:foregroundMark x1="68983" y1="38005" x2="68983" y2="38005"/>
                        <a14:foregroundMark x1="79225" y1="37317" x2="79225" y2="37317"/>
                        <a14:foregroundMark x1="22385" y1="37833" x2="22385" y2="37833"/>
                        <a14:foregroundMark x1="31748" y1="64574" x2="31748" y2="64574"/>
                        <a14:foregroundMark x1="33211" y1="69390" x2="33211" y2="69390"/>
                        <a14:foregroundMark x1="15801" y1="77042" x2="15801" y2="77042"/>
                        <a14:foregroundMark x1="3877" y1="70249" x2="3877" y2="70249"/>
                        <a14:foregroundMark x1="43380" y1="72055" x2="43380" y2="72055"/>
                        <a14:foregroundMark x1="47769" y1="65090" x2="44623" y2="71797"/>
                        <a14:foregroundMark x1="32553" y1="70937" x2="17484" y2="70851"/>
                        <a14:foregroundMark x1="17484" y1="70851" x2="12070" y2="74721"/>
                        <a14:foregroundMark x1="12070" y1="74721" x2="35479" y2="77042"/>
                        <a14:foregroundMark x1="23116" y1="34652" x2="27871" y2="39209"/>
                        <a14:foregroundMark x1="27871" y1="39209" x2="34967" y2="39295"/>
                        <a14:foregroundMark x1="34967" y1="39295" x2="67081" y2="37145"/>
                        <a14:foregroundMark x1="67081" y1="37145" x2="79444" y2="37575"/>
                        <a14:foregroundMark x1="79444" y1="37575" x2="72568" y2="40585"/>
                        <a14:foregroundMark x1="72568" y1="40585" x2="66350" y2="41273"/>
                        <a14:foregroundMark x1="66350" y1="41273" x2="60863" y2="44196"/>
                        <a14:foregroundMark x1="60863" y1="44196" x2="70885" y2="30696"/>
                        <a14:foregroundMark x1="70885" y1="30696" x2="70154" y2="30696"/>
                        <a14:foregroundMark x1="21653" y1="33878" x2="21653" y2="33878"/>
                        <a14:foregroundMark x1="31529" y1="33878" x2="31529" y2="33878"/>
                        <a14:foregroundMark x1="30578" y1="33362" x2="30578" y2="40671"/>
                        <a14:foregroundMark x1="30578" y1="40671" x2="31822" y2="35942"/>
                        <a14:foregroundMark x1="23336" y1="33190" x2="17996" y2="40413"/>
                        <a14:foregroundMark x1="17996" y1="40413" x2="23848" y2="38521"/>
                        <a14:foregroundMark x1="23848" y1="38521" x2="20190" y2="41015"/>
                        <a14:foregroundMark x1="26920" y1="36543" x2="22824" y2="42648"/>
                        <a14:foregroundMark x1="22824" y1="42648" x2="29115" y2="38607"/>
                        <a14:foregroundMark x1="29115" y1="38607" x2="36942" y2="37403"/>
                        <a14:foregroundMark x1="36942" y1="37403" x2="46525" y2="39209"/>
                        <a14:foregroundMark x1="46525" y1="39209" x2="39064" y2="36457"/>
                        <a14:foregroundMark x1="39064" y1="36457" x2="45208" y2="38865"/>
                        <a14:foregroundMark x1="45208" y1="38865" x2="51865" y2="36199"/>
                        <a14:foregroundMark x1="51865" y1="36199" x2="43672" y2="35770"/>
                        <a14:foregroundMark x1="43672" y1="35770" x2="51939" y2="39381"/>
                        <a14:foregroundMark x1="51939" y1="39381" x2="46525" y2="36028"/>
                        <a14:foregroundMark x1="46525" y1="36028" x2="52670" y2="39037"/>
                        <a14:foregroundMark x1="52670" y1="39037" x2="60205" y2="37747"/>
                        <a14:foregroundMark x1="60205" y1="37747" x2="52963" y2="35340"/>
                        <a14:foregroundMark x1="52963" y1="35340" x2="47184" y2="36801"/>
                        <a14:foregroundMark x1="47184" y1="36801" x2="58157" y2="38349"/>
                        <a14:foregroundMark x1="58157" y1="38349" x2="64228" y2="42132"/>
                        <a14:foregroundMark x1="64228" y1="42132" x2="78054" y2="34394"/>
                        <a14:foregroundMark x1="78054" y1="34394" x2="78200" y2="42046"/>
                        <a14:foregroundMark x1="78200" y1="42046" x2="82443" y2="39295"/>
                        <a14:foregroundMark x1="37381" y1="39381" x2="42868" y2="41960"/>
                        <a14:foregroundMark x1="42868" y1="41960" x2="44257" y2="41960"/>
                        <a14:foregroundMark x1="37162" y1="36457" x2="42794" y2="33964"/>
                        <a14:foregroundMark x1="42794" y1="33964" x2="43160" y2="33964"/>
                        <a14:foregroundMark x1="46745" y1="39381" x2="46745" y2="43078"/>
                        <a14:foregroundMark x1="56328" y1="39725" x2="61741" y2="42992"/>
                        <a14:foregroundMark x1="61741" y1="42992" x2="58157" y2="45400"/>
                        <a14:foregroundMark x1="56840" y1="35598" x2="62765" y2="35340"/>
                        <a14:foregroundMark x1="62765" y1="35340" x2="63277" y2="36113"/>
                        <a14:foregroundMark x1="67228" y1="31040" x2="70666" y2="31298"/>
                        <a14:foregroundMark x1="78127" y1="33792" x2="83248" y2="38177"/>
                        <a14:foregroundMark x1="83248" y1="38177" x2="82955" y2="40757"/>
                        <a14:foregroundMark x1="50549" y1="53482" x2="50988" y2="80825"/>
                        <a14:foregroundMark x1="52231" y1="69218" x2="47549" y2="74033"/>
                        <a14:foregroundMark x1="47549" y1="74033" x2="47915" y2="66552"/>
                        <a14:foregroundMark x1="47915" y1="66552" x2="42502" y2="70249"/>
                        <a14:foregroundMark x1="42502" y1="70249" x2="28383" y2="71883"/>
                        <a14:foregroundMark x1="28383" y1="71883" x2="6876" y2="69475"/>
                        <a14:foregroundMark x1="6876" y1="69475" x2="1317" y2="72313"/>
                        <a14:foregroundMark x1="1317" y1="72313" x2="14777" y2="74377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988"/>
            <a:ext cx="6660859" cy="5666846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063D1F54-7B1B-4948-B087-EC5CAB86B869}"/>
              </a:ext>
            </a:extLst>
          </p:cNvPr>
          <p:cNvSpPr/>
          <p:nvPr/>
        </p:nvSpPr>
        <p:spPr>
          <a:xfrm>
            <a:off x="1057013" y="1968060"/>
            <a:ext cx="4613945" cy="1619075"/>
          </a:xfrm>
          <a:prstGeom prst="rect">
            <a:avLst/>
          </a:prstGeom>
          <a:noFill/>
          <a:ln w="57150">
            <a:solidFill>
              <a:srgbClr val="C72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D8BC1BDE-1F92-42DC-BC91-A43A35E6DBDB}"/>
              </a:ext>
            </a:extLst>
          </p:cNvPr>
          <p:cNvSpPr txBox="1">
            <a:spLocks/>
          </p:cNvSpPr>
          <p:nvPr/>
        </p:nvSpPr>
        <p:spPr>
          <a:xfrm>
            <a:off x="5939403" y="631781"/>
            <a:ext cx="5585486" cy="161907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8800" b="1" dirty="0">
                <a:solidFill>
                  <a:srgbClr val="C00000"/>
                </a:solidFill>
                <a:latin typeface="Trebuchet MS" panose="020B0603020202020204" pitchFamily="34" charset="0"/>
                <a:ea typeface="Roboto" pitchFamily="2" charset="0"/>
              </a:rPr>
              <a:t>cuidado</a:t>
            </a: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05906CDE-EB2D-417B-BE97-0FBA50B256CD}"/>
              </a:ext>
            </a:extLst>
          </p:cNvPr>
          <p:cNvSpPr txBox="1">
            <a:spLocks/>
          </p:cNvSpPr>
          <p:nvPr/>
        </p:nvSpPr>
        <p:spPr>
          <a:xfrm>
            <a:off x="5805180" y="1749973"/>
            <a:ext cx="5585487" cy="483213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pt-BR" sz="40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Alguns estudos necessitam da aprovação do comitê de ética e pesquisa e quando aprovados, é preciso descrever o código no estudo</a:t>
            </a:r>
          </a:p>
        </p:txBody>
      </p:sp>
    </p:spTree>
    <p:extLst>
      <p:ext uri="{BB962C8B-B14F-4D97-AF65-F5344CB8AC3E}">
        <p14:creationId xmlns:p14="http://schemas.microsoft.com/office/powerpoint/2010/main" val="383144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58" y="932159"/>
            <a:ext cx="10626932" cy="790578"/>
          </a:xfrm>
        </p:spPr>
        <p:txBody>
          <a:bodyPr>
            <a:normAutofit/>
          </a:bodyPr>
          <a:lstStyle/>
          <a:p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603020202020204" pitchFamily="34" charset="0"/>
                <a:ea typeface="Roboto" pitchFamily="2" charset="0"/>
              </a:rPr>
              <a:t>Quais estudos posso submeter?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id="{58F9A9C4-D28E-0349-BCD3-96F143D7E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2534" y="2196744"/>
            <a:ext cx="10626932" cy="220288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60000"/>
              </a:lnSpc>
              <a:buNone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Alguns resumos podem ser criados do </a:t>
            </a:r>
            <a:r>
              <a:rPr lang="pt-BR" sz="2800" b="1" dirty="0">
                <a:latin typeface="Roboto" pitchFamily="2" charset="0"/>
                <a:ea typeface="Roboto" pitchFamily="2" charset="0"/>
              </a:rPr>
              <a:t>total zero </a:t>
            </a:r>
            <a:r>
              <a:rPr lang="pt-BR" sz="2800" dirty="0">
                <a:latin typeface="Roboto" pitchFamily="2" charset="0"/>
                <a:ea typeface="Roboto" pitchFamily="2" charset="0"/>
              </a:rPr>
              <a:t>e outros podem ser </a:t>
            </a:r>
            <a:r>
              <a:rPr lang="pt-BR" sz="2800" b="1" dirty="0">
                <a:latin typeface="Roboto" pitchFamily="2" charset="0"/>
                <a:ea typeface="Roboto" pitchFamily="2" charset="0"/>
              </a:rPr>
              <a:t>recortes</a:t>
            </a:r>
            <a:r>
              <a:rPr lang="pt-BR" sz="2800" dirty="0">
                <a:latin typeface="Roboto" pitchFamily="2" charset="0"/>
                <a:ea typeface="Roboto" pitchFamily="2" charset="0"/>
              </a:rPr>
              <a:t> de pesquisas em andamento, por exemplo Iniciação Científica, Pesquisas guarda-chuva, teses e dissertações.</a:t>
            </a:r>
            <a:endParaRPr lang="pt-BR" sz="2800" b="1" dirty="0">
              <a:latin typeface="Roboto" pitchFamily="2" charset="0"/>
              <a:ea typeface="Roboto" pitchFamily="2" charset="0"/>
            </a:endParaRP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AFB8F12C-EB41-2A45-B3AC-BDCB0D8D9C48}"/>
              </a:ext>
            </a:extLst>
          </p:cNvPr>
          <p:cNvSpPr txBox="1">
            <a:spLocks/>
          </p:cNvSpPr>
          <p:nvPr/>
        </p:nvSpPr>
        <p:spPr>
          <a:xfrm>
            <a:off x="989941" y="4831014"/>
            <a:ext cx="10212117" cy="1336106"/>
          </a:xfrm>
          <a:prstGeom prst="rect">
            <a:avLst/>
          </a:prstGeom>
          <a:solidFill>
            <a:srgbClr val="C7282B"/>
          </a:solidFill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BR" sz="32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Lembrem, mais uma vez, de apontar o código de aprovação do CEP, se for o caso. </a:t>
            </a:r>
          </a:p>
        </p:txBody>
      </p:sp>
    </p:spTree>
    <p:extLst>
      <p:ext uri="{BB962C8B-B14F-4D97-AF65-F5344CB8AC3E}">
        <p14:creationId xmlns:p14="http://schemas.microsoft.com/office/powerpoint/2010/main" val="172143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675" y="948483"/>
            <a:ext cx="10844518" cy="871399"/>
          </a:xfrm>
        </p:spPr>
        <p:txBody>
          <a:bodyPr>
            <a:normAutofit fontScale="90000"/>
          </a:bodyPr>
          <a:lstStyle/>
          <a:p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603020202020204" pitchFamily="34" charset="0"/>
                <a:ea typeface="Roboto" pitchFamily="2" charset="0"/>
              </a:rPr>
              <a:t>Sobre a certificação e anais do evento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0" name="Espaço Reservado para Conteúdo 2">
            <a:extLst>
              <a:ext uri="{FF2B5EF4-FFF2-40B4-BE49-F238E27FC236}">
                <a16:creationId xmlns:a16="http://schemas.microsoft.com/office/drawing/2014/main" id="{FC9BF75A-003F-1046-AC9D-0565C45DE117}"/>
              </a:ext>
            </a:extLst>
          </p:cNvPr>
          <p:cNvSpPr txBox="1">
            <a:spLocks/>
          </p:cNvSpPr>
          <p:nvPr/>
        </p:nvSpPr>
        <p:spPr>
          <a:xfrm>
            <a:off x="731687" y="1937164"/>
            <a:ext cx="10728625" cy="462917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Quando há a aprovação de um resumo em um determinado evento, este, pode ofertar a certificação de aprovação do trabalho, em nome de todos os autores.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b="1" dirty="0">
                <a:latin typeface="Roboto" pitchFamily="2" charset="0"/>
                <a:ea typeface="Roboto" pitchFamily="2" charset="0"/>
              </a:rPr>
              <a:t>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Às vezes, um evento pode ofertar a publicação de seu resumo no que é chamado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anais do evento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. Mas o que é isso?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Basicamente, é um documento que agrega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todos os resumos aprovados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 no evento e este documento, é publicado em uma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revista parceira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, ou no próprio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site do evento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pt-BR" sz="2600" dirty="0"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2756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675" y="948483"/>
            <a:ext cx="10844518" cy="871399"/>
          </a:xfrm>
        </p:spPr>
        <p:txBody>
          <a:bodyPr>
            <a:normAutofit fontScale="90000"/>
          </a:bodyPr>
          <a:lstStyle/>
          <a:p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603020202020204" pitchFamily="34" charset="0"/>
                <a:ea typeface="Roboto" pitchFamily="2" charset="0"/>
              </a:rPr>
              <a:t>Sobre a certificação e anais do evento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0" name="Espaço Reservado para Conteúdo 2">
            <a:extLst>
              <a:ext uri="{FF2B5EF4-FFF2-40B4-BE49-F238E27FC236}">
                <a16:creationId xmlns:a16="http://schemas.microsoft.com/office/drawing/2014/main" id="{FC9BF75A-003F-1046-AC9D-0565C45DE117}"/>
              </a:ext>
            </a:extLst>
          </p:cNvPr>
          <p:cNvSpPr txBox="1">
            <a:spLocks/>
          </p:cNvSpPr>
          <p:nvPr/>
        </p:nvSpPr>
        <p:spPr>
          <a:xfrm>
            <a:off x="731687" y="1937164"/>
            <a:ext cx="10728625" cy="462917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Alguns eventos, somente ofertam a certificação.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Quando há a publicação em anais do evento, é de certa forma,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melhor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, tendo em vista, que seu trabalho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poderá ser encontrado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na internet por meio das plataformas de busca como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Google acadêmico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, o que da mais visibilidade ao seu estudo.</a:t>
            </a:r>
          </a:p>
        </p:txBody>
      </p:sp>
    </p:spTree>
    <p:extLst>
      <p:ext uri="{BB962C8B-B14F-4D97-AF65-F5344CB8AC3E}">
        <p14:creationId xmlns:p14="http://schemas.microsoft.com/office/powerpoint/2010/main" val="2468387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683" y="593605"/>
            <a:ext cx="9720072" cy="1499616"/>
          </a:xfrm>
        </p:spPr>
        <p:txBody>
          <a:bodyPr>
            <a:normAutofit/>
          </a:bodyPr>
          <a:lstStyle/>
          <a:p>
            <a:r>
              <a:rPr lang="pt-BR" sz="4400" b="1" spc="-150" dirty="0">
                <a:latin typeface="Trebuchet MS" panose="020B0603020202020204" pitchFamily="34" charset="0"/>
                <a:ea typeface="Roboto" pitchFamily="2" charset="0"/>
              </a:rPr>
              <a:t>Quem sou eu?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2E6E3804-5143-4AAC-B9F7-030E9D93E7B0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id="{F1C12661-04F0-AF43-B9A6-B5CA02FC31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588" y="2191966"/>
            <a:ext cx="6717715" cy="434442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pt-BR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Doutorando </a:t>
            </a:r>
            <a:r>
              <a:rPr lang="pt-BR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 Biociências e Saúde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pt-BR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Mestre </a:t>
            </a:r>
            <a:r>
              <a:rPr lang="pt-BR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 Saúde e Ambiente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pt-BR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Especialista</a:t>
            </a:r>
            <a:r>
              <a:rPr lang="pt-BR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em Epidemiologia e Docência superior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pt-BR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Bacharel </a:t>
            </a:r>
            <a:r>
              <a:rPr lang="pt-BR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 Enfermagem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pt-BR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Pesquisador</a:t>
            </a:r>
            <a:r>
              <a:rPr lang="pt-BR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em epidemiologia (dados abertos)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pt-BR" sz="24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Instagram - </a:t>
            </a:r>
            <a:r>
              <a:rPr lang="pt-BR" sz="24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@epidemiostat</a:t>
            </a:r>
          </a:p>
        </p:txBody>
      </p:sp>
      <p:pic>
        <p:nvPicPr>
          <p:cNvPr id="5" name="Imagem 4" descr="Homem sentado no sofá&#10;&#10;Descrição gerada automaticamente">
            <a:extLst>
              <a:ext uri="{FF2B5EF4-FFF2-40B4-BE49-F238E27FC236}">
                <a16:creationId xmlns:a16="http://schemas.microsoft.com/office/drawing/2014/main" id="{E5D49E48-B506-9365-FEFD-48187E851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9" t="2534" r="9971" b="7336"/>
          <a:stretch/>
        </p:blipFill>
        <p:spPr>
          <a:xfrm>
            <a:off x="7624398" y="0"/>
            <a:ext cx="4567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5807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58" y="932159"/>
            <a:ext cx="10626932" cy="790578"/>
          </a:xfrm>
        </p:spPr>
        <p:txBody>
          <a:bodyPr>
            <a:normAutofit/>
          </a:bodyPr>
          <a:lstStyle/>
          <a:p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603020202020204" pitchFamily="34" charset="0"/>
                <a:ea typeface="Roboto" pitchFamily="2" charset="0"/>
              </a:rPr>
              <a:t>O que fazer após submeter?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C17A312-3B35-054B-B6A1-1656831E1AF3}"/>
              </a:ext>
            </a:extLst>
          </p:cNvPr>
          <p:cNvSpPr txBox="1"/>
          <p:nvPr/>
        </p:nvSpPr>
        <p:spPr>
          <a:xfrm>
            <a:off x="743844" y="2022582"/>
            <a:ext cx="4435128" cy="52322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Trebuchet MS" panose="020B0603020202020204" pitchFamily="34" charset="0"/>
                <a:ea typeface="Roboto" pitchFamily="2" charset="0"/>
              </a:rPr>
              <a:t>1. Aguardar parecer</a:t>
            </a:r>
            <a:endParaRPr lang="pt-BR" sz="2800" dirty="0">
              <a:solidFill>
                <a:schemeClr val="bg1"/>
              </a:solidFill>
            </a:endParaRP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57C7E719-A79C-674A-B41A-5229E051408D}"/>
              </a:ext>
            </a:extLst>
          </p:cNvPr>
          <p:cNvSpPr txBox="1">
            <a:spLocks/>
          </p:cNvSpPr>
          <p:nvPr/>
        </p:nvSpPr>
        <p:spPr>
          <a:xfrm>
            <a:off x="743845" y="2596763"/>
            <a:ext cx="4435127" cy="311035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Após submeter um resumo no evento, em sua maioria, é preciso esperar o parecer do evento. Ele pode ser </a:t>
            </a:r>
            <a:r>
              <a:rPr lang="pt-BR" sz="2600" b="1" dirty="0">
                <a:solidFill>
                  <a:schemeClr val="accent5"/>
                </a:solidFill>
                <a:latin typeface="Roboto" pitchFamily="2" charset="0"/>
                <a:ea typeface="Roboto" pitchFamily="2" charset="0"/>
              </a:rPr>
              <a:t>aprovado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, </a:t>
            </a:r>
            <a:r>
              <a:rPr lang="pt-BR" sz="2600" b="1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reprovado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, ou </a:t>
            </a:r>
            <a:r>
              <a:rPr lang="pt-BR" sz="2600" b="1" dirty="0">
                <a:solidFill>
                  <a:srgbClr val="D34301"/>
                </a:solidFill>
                <a:latin typeface="Roboto" pitchFamily="2" charset="0"/>
                <a:ea typeface="Roboto" pitchFamily="2" charset="0"/>
              </a:rPr>
              <a:t>revisões necessárias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.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4BDB6B3-627B-984C-BDCB-165FA17BDA19}"/>
              </a:ext>
            </a:extLst>
          </p:cNvPr>
          <p:cNvSpPr txBox="1"/>
          <p:nvPr/>
        </p:nvSpPr>
        <p:spPr>
          <a:xfrm>
            <a:off x="5610132" y="2022582"/>
            <a:ext cx="5933357" cy="52322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Trebuchet MS" panose="020B0603020202020204" pitchFamily="34" charset="0"/>
                <a:ea typeface="Roboto" pitchFamily="2" charset="0"/>
              </a:rPr>
              <a:t>2. Apresentar</a:t>
            </a:r>
            <a:endParaRPr lang="pt-BR" sz="2800" dirty="0">
              <a:solidFill>
                <a:schemeClr val="bg1"/>
              </a:solidFill>
            </a:endParaRPr>
          </a:p>
        </p:txBody>
      </p:sp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id="{7A4A14FD-F8C3-A04F-88F2-00EAEF72F163}"/>
              </a:ext>
            </a:extLst>
          </p:cNvPr>
          <p:cNvSpPr txBox="1">
            <a:spLocks/>
          </p:cNvSpPr>
          <p:nvPr/>
        </p:nvSpPr>
        <p:spPr>
          <a:xfrm>
            <a:off x="5604876" y="2596762"/>
            <a:ext cx="5933357" cy="311035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Se o trabalho for aprovado, é preciso realizar a apresentação que pode ocorrer de forma </a:t>
            </a:r>
            <a:r>
              <a:rPr lang="pt-BR" sz="26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síncrona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 ou </a:t>
            </a:r>
            <a:r>
              <a:rPr lang="pt-BR" sz="26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assíncrona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, por meio de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banner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 ou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apresentação oral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.</a:t>
            </a:r>
            <a:endParaRPr lang="pt-BR" sz="2600" b="1" dirty="0"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693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58" y="932159"/>
            <a:ext cx="10626932" cy="790578"/>
          </a:xfrm>
        </p:spPr>
        <p:txBody>
          <a:bodyPr>
            <a:normAutofit/>
          </a:bodyPr>
          <a:lstStyle/>
          <a:p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603020202020204" pitchFamily="34" charset="0"/>
                <a:ea typeface="Roboto" pitchFamily="2" charset="0"/>
              </a:rPr>
              <a:t>Sobre as apresentações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0F3AB796-E656-D543-9EF1-F29BEEC93FE9}"/>
              </a:ext>
            </a:extLst>
          </p:cNvPr>
          <p:cNvSpPr txBox="1">
            <a:spLocks/>
          </p:cNvSpPr>
          <p:nvPr/>
        </p:nvSpPr>
        <p:spPr>
          <a:xfrm>
            <a:off x="731687" y="1913516"/>
            <a:ext cx="10728625" cy="462917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</a:t>
            </a:r>
            <a:r>
              <a:rPr lang="pt-BR" sz="26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Apresentação síncrona: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é realizada ao vivo em uma sala física ou virtual (exemplo Google </a:t>
            </a:r>
            <a:r>
              <a:rPr lang="pt-BR" sz="2600" dirty="0" err="1">
                <a:latin typeface="Roboto" pitchFamily="2" charset="0"/>
                <a:ea typeface="Roboto" pitchFamily="2" charset="0"/>
              </a:rPr>
              <a:t>meet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) com a presença de um ou mais avaliadores.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b="1" dirty="0">
                <a:latin typeface="Roboto" pitchFamily="2" charset="0"/>
                <a:ea typeface="Roboto" pitchFamily="2" charset="0"/>
              </a:rPr>
              <a:t> </a:t>
            </a:r>
            <a:r>
              <a:rPr lang="pt-BR" sz="26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Apresentação assíncrona: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realizada por meio de gravação prévia e enviada ao evento no momento da submissão do trabalho. Neste tipo, comumente é enviado a apresentação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antes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 mesmo do parecer do resumo.</a:t>
            </a:r>
            <a:endParaRPr lang="pt-BR" sz="2600" b="1" dirty="0">
              <a:latin typeface="Roboto" pitchFamily="2" charset="0"/>
              <a:ea typeface="Roboto" pitchFamily="2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pt-BR" sz="2600" dirty="0"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6034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58" y="932159"/>
            <a:ext cx="10626932" cy="790578"/>
          </a:xfrm>
        </p:spPr>
        <p:txBody>
          <a:bodyPr>
            <a:normAutofit/>
          </a:bodyPr>
          <a:lstStyle/>
          <a:p>
            <a:r>
              <a:rPr lang="pt-BR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603020202020204" pitchFamily="34" charset="0"/>
                <a:ea typeface="Roboto" pitchFamily="2" charset="0"/>
              </a:rPr>
              <a:t>Sobre as apresentações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0F3AB796-E656-D543-9EF1-F29BEEC93FE9}"/>
              </a:ext>
            </a:extLst>
          </p:cNvPr>
          <p:cNvSpPr txBox="1">
            <a:spLocks/>
          </p:cNvSpPr>
          <p:nvPr/>
        </p:nvSpPr>
        <p:spPr>
          <a:xfrm>
            <a:off x="731687" y="1913516"/>
            <a:ext cx="10728625" cy="4629173"/>
          </a:xfrm>
          <a:prstGeom prst="rect">
            <a:avLst/>
          </a:prstGeom>
        </p:spPr>
        <p:txBody>
          <a:bodyPr vert="horz" lIns="45720" tIns="45720" rIns="4572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</a:t>
            </a:r>
            <a:r>
              <a:rPr lang="pt-BR" sz="26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Banner ou e-banner: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é uma página única, com as informações do resumo, apresentado presencialmente de forma bem curta e breve. Atualmente, devido a pandemia, as modalidades de e-banner podem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não exigir apresentação formal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, somente a disposição do banner no site do evento.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Comumente, usado para resumos simples.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b="1" dirty="0">
                <a:latin typeface="Roboto" pitchFamily="2" charset="0"/>
                <a:ea typeface="Roboto" pitchFamily="2" charset="0"/>
              </a:rPr>
              <a:t> </a:t>
            </a:r>
            <a:r>
              <a:rPr lang="pt-BR" sz="26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Apresentação oral: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diferente do banner, esta, exige uma apresentação formal, com limite de tempo variado (5-15 minutos), feita utilizando slides em estilo PowerPoint.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Sempre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haverá um avaliador presente (se síncrona). Pode ser adotada para resumo simples, embora seja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mais comum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nos expandidos.</a:t>
            </a:r>
            <a:endParaRPr lang="pt-BR" sz="2600" b="1" dirty="0"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2343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C348A9A6-47EE-B046-BA14-631CBFDFEFA5}"/>
              </a:ext>
            </a:extLst>
          </p:cNvPr>
          <p:cNvSpPr txBox="1">
            <a:spLocks/>
          </p:cNvSpPr>
          <p:nvPr/>
        </p:nvSpPr>
        <p:spPr>
          <a:xfrm>
            <a:off x="916843" y="796805"/>
            <a:ext cx="10626932" cy="149961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400" b="1" dirty="0">
                <a:latin typeface="Trebuchet MS" panose="020B0603020202020204" pitchFamily="34" charset="0"/>
                <a:ea typeface="Roboto" pitchFamily="2" charset="0"/>
              </a:rPr>
              <a:t>Partiu! escrever o resumo</a:t>
            </a:r>
          </a:p>
        </p:txBody>
      </p:sp>
      <p:pic>
        <p:nvPicPr>
          <p:cNvPr id="1026" name="Picture 2" descr="Pin on • memes BR">
            <a:extLst>
              <a:ext uri="{FF2B5EF4-FFF2-40B4-BE49-F238E27FC236}">
                <a16:creationId xmlns:a16="http://schemas.microsoft.com/office/drawing/2014/main" id="{3E03A9EA-2307-E746-9340-A7F4949D2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320" y="1836420"/>
            <a:ext cx="7620000" cy="444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9662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683" y="593605"/>
            <a:ext cx="10626932" cy="1499616"/>
          </a:xfrm>
        </p:spPr>
        <p:txBody>
          <a:bodyPr>
            <a:normAutofit/>
          </a:bodyPr>
          <a:lstStyle/>
          <a:p>
            <a:r>
              <a:rPr lang="pt-BR" sz="4000" b="1" dirty="0">
                <a:latin typeface="Trebuchet MS" panose="020B0603020202020204" pitchFamily="34" charset="0"/>
                <a:ea typeface="Roboto" pitchFamily="2" charset="0"/>
              </a:rPr>
              <a:t>Revisão de literatura, o que é?</a:t>
            </a:r>
          </a:p>
        </p:txBody>
      </p:sp>
      <p:sp>
        <p:nvSpPr>
          <p:cNvPr id="10" name="Espaço Reservado para Conteúdo 2">
            <a:extLst>
              <a:ext uri="{FF2B5EF4-FFF2-40B4-BE49-F238E27FC236}">
                <a16:creationId xmlns:a16="http://schemas.microsoft.com/office/drawing/2014/main" id="{50BE5C9A-AE0A-4DF7-A1EE-4CCD50C84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047" y="2547456"/>
            <a:ext cx="10626932" cy="3014445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60000"/>
              </a:lnSpc>
              <a:buNone/>
            </a:pPr>
            <a:r>
              <a:rPr lang="pt-BR" sz="3200" dirty="0">
                <a:latin typeface="Roboto" pitchFamily="2" charset="0"/>
                <a:ea typeface="Roboto" pitchFamily="2" charset="0"/>
              </a:rPr>
              <a:t>Revisão de literatura é o processo de </a:t>
            </a:r>
            <a:r>
              <a:rPr lang="pt-BR" sz="3200" b="1" dirty="0">
                <a:latin typeface="Roboto" pitchFamily="2" charset="0"/>
                <a:ea typeface="Roboto" pitchFamily="2" charset="0"/>
              </a:rPr>
              <a:t>busca, descrição e análise</a:t>
            </a:r>
            <a:r>
              <a:rPr lang="pt-BR" sz="3200" dirty="0">
                <a:latin typeface="Roboto" pitchFamily="2" charset="0"/>
                <a:ea typeface="Roboto" pitchFamily="2" charset="0"/>
              </a:rPr>
              <a:t> de um conhecimento específico, utilizando como objeto de estudos artigos (ou outros materiais) que tratam do mesmo assunto.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</p:spTree>
    <p:extLst>
      <p:ext uri="{BB962C8B-B14F-4D97-AF65-F5344CB8AC3E}">
        <p14:creationId xmlns:p14="http://schemas.microsoft.com/office/powerpoint/2010/main" val="12293160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837" y="520947"/>
            <a:ext cx="10626932" cy="1499616"/>
          </a:xfrm>
        </p:spPr>
        <p:txBody>
          <a:bodyPr>
            <a:normAutofit/>
          </a:bodyPr>
          <a:lstStyle/>
          <a:p>
            <a:r>
              <a:rPr lang="pt-BR" sz="4000" b="1" dirty="0">
                <a:latin typeface="Trebuchet MS" panose="020B0603020202020204" pitchFamily="34" charset="0"/>
                <a:ea typeface="Roboto" pitchFamily="2" charset="0"/>
              </a:rPr>
              <a:t>Tipos de revisão DE LITERATURA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EF8AF6B8-5B9F-4540-A550-A2FE17D9690C}"/>
              </a:ext>
            </a:extLst>
          </p:cNvPr>
          <p:cNvSpPr txBox="1">
            <a:spLocks/>
          </p:cNvSpPr>
          <p:nvPr/>
        </p:nvSpPr>
        <p:spPr>
          <a:xfrm>
            <a:off x="707230" y="2290053"/>
            <a:ext cx="10738536" cy="221100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BR" b="1" dirty="0">
                <a:latin typeface="Roboto" pitchFamily="2" charset="0"/>
                <a:ea typeface="Roboto" pitchFamily="2" charset="0"/>
              </a:rPr>
              <a:t>Não segue </a:t>
            </a:r>
            <a:r>
              <a:rPr lang="pt-BR" dirty="0">
                <a:latin typeface="Roboto" pitchFamily="2" charset="0"/>
                <a:ea typeface="Roboto" pitchFamily="2" charset="0"/>
              </a:rPr>
              <a:t>critérios metodológicos explícitos e sistemáticos. Em outras palavras, há uma </a:t>
            </a:r>
            <a:r>
              <a:rPr lang="pt-BR" b="1" dirty="0">
                <a:latin typeface="Roboto" pitchFamily="2" charset="0"/>
                <a:ea typeface="Roboto" pitchFamily="2" charset="0"/>
              </a:rPr>
              <a:t>liberdade</a:t>
            </a:r>
            <a:r>
              <a:rPr lang="pt-BR" dirty="0">
                <a:latin typeface="Roboto" pitchFamily="2" charset="0"/>
                <a:ea typeface="Roboto" pitchFamily="2" charset="0"/>
              </a:rPr>
              <a:t>, no tocante a sua metodologia, na criação deste tipo de estudo. É utilizado para reunir informações sobre uma temática ampla ou específica, no qual, </a:t>
            </a:r>
            <a:r>
              <a:rPr lang="pt-BR" b="1" dirty="0">
                <a:latin typeface="Roboto" pitchFamily="2" charset="0"/>
                <a:ea typeface="Roboto" pitchFamily="2" charset="0"/>
              </a:rPr>
              <a:t>não há </a:t>
            </a:r>
            <a:r>
              <a:rPr lang="pt-BR" dirty="0">
                <a:latin typeface="Roboto" pitchFamily="2" charset="0"/>
                <a:ea typeface="Roboto" pitchFamily="2" charset="0"/>
              </a:rPr>
              <a:t>uma problemática envolvida. </a:t>
            </a:r>
            <a:r>
              <a:rPr lang="pt-BR" b="1" dirty="0">
                <a:latin typeface="Roboto" pitchFamily="2" charset="0"/>
                <a:ea typeface="Roboto" pitchFamily="2" charset="0"/>
              </a:rPr>
              <a:t>Exemplo: </a:t>
            </a:r>
            <a:r>
              <a:rPr lang="pt-BR" dirty="0">
                <a:latin typeface="Roboto" pitchFamily="2" charset="0"/>
                <a:ea typeface="Roboto" pitchFamily="2" charset="0"/>
              </a:rPr>
              <a:t>atuação de um profissional em certa área, ou descrever as características fisiológicas e clínicas de uma doença.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8F7348A-C3E4-4BE1-8C35-F7F04E93A942}"/>
              </a:ext>
            </a:extLst>
          </p:cNvPr>
          <p:cNvSpPr txBox="1"/>
          <p:nvPr/>
        </p:nvSpPr>
        <p:spPr>
          <a:xfrm>
            <a:off x="707231" y="1789730"/>
            <a:ext cx="10738535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  <a:latin typeface="Trebuchet MS" panose="020B0603020202020204" pitchFamily="34" charset="0"/>
                <a:ea typeface="Roboto" pitchFamily="2" charset="0"/>
              </a:rPr>
              <a:t>REVISÃO NARRATIVA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5C43F775-9D47-4C8F-BB3E-CDA2D18D2EE5}"/>
              </a:ext>
            </a:extLst>
          </p:cNvPr>
          <p:cNvSpPr txBox="1"/>
          <p:nvPr/>
        </p:nvSpPr>
        <p:spPr>
          <a:xfrm>
            <a:off x="707229" y="4501052"/>
            <a:ext cx="10738535" cy="461665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  <a:latin typeface="Trebuchet MS" panose="020B0603020202020204" pitchFamily="34" charset="0"/>
                <a:ea typeface="Roboto" pitchFamily="2" charset="0"/>
              </a:rPr>
              <a:t>REVISÃO INTEGRATIVA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A92C5E82-853F-4934-92F7-90C2B84B7A1E}"/>
              </a:ext>
            </a:extLst>
          </p:cNvPr>
          <p:cNvSpPr txBox="1">
            <a:spLocks/>
          </p:cNvSpPr>
          <p:nvPr/>
        </p:nvSpPr>
        <p:spPr>
          <a:xfrm>
            <a:off x="707227" y="4962717"/>
            <a:ext cx="10738535" cy="1655811"/>
          </a:xfrm>
          <a:prstGeom prst="rect">
            <a:avLst/>
          </a:prstGeom>
        </p:spPr>
        <p:txBody>
          <a:bodyPr vert="horz" lIns="45720" tIns="45720" rIns="4572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BR" b="1" dirty="0">
                <a:latin typeface="Roboto" pitchFamily="2" charset="0"/>
                <a:ea typeface="Roboto" pitchFamily="2" charset="0"/>
              </a:rPr>
              <a:t>Segue</a:t>
            </a:r>
            <a:r>
              <a:rPr lang="pt-BR" dirty="0">
                <a:latin typeface="Roboto" pitchFamily="2" charset="0"/>
                <a:ea typeface="Roboto" pitchFamily="2" charset="0"/>
              </a:rPr>
              <a:t> critérios metodológicos explícitos e sistemáticos. É utilizado para sintetizar informações sobre </a:t>
            </a:r>
            <a:r>
              <a:rPr lang="pt-BR" b="1" dirty="0">
                <a:latin typeface="Roboto" pitchFamily="2" charset="0"/>
                <a:ea typeface="Roboto" pitchFamily="2" charset="0"/>
              </a:rPr>
              <a:t>um problema específico </a:t>
            </a:r>
            <a:r>
              <a:rPr lang="pt-BR" dirty="0">
                <a:latin typeface="Roboto" pitchFamily="2" charset="0"/>
                <a:ea typeface="Roboto" pitchFamily="2" charset="0"/>
              </a:rPr>
              <a:t>em áreas específicas de conhecimento, com o intuito de reunir que há até o momento na literatura. </a:t>
            </a:r>
            <a:r>
              <a:rPr lang="pt-BR" b="1" dirty="0">
                <a:latin typeface="Roboto" pitchFamily="2" charset="0"/>
                <a:ea typeface="Roboto" pitchFamily="2" charset="0"/>
              </a:rPr>
              <a:t>Exemplo: </a:t>
            </a:r>
            <a:r>
              <a:rPr lang="pt-BR" dirty="0">
                <a:latin typeface="Roboto" pitchFamily="2" charset="0"/>
                <a:ea typeface="Roboto" pitchFamily="2" charset="0"/>
              </a:rPr>
              <a:t>os fatores determinantes no desenvolvimento de uma doença.</a:t>
            </a:r>
          </a:p>
        </p:txBody>
      </p:sp>
    </p:spTree>
    <p:extLst>
      <p:ext uri="{BB962C8B-B14F-4D97-AF65-F5344CB8AC3E}">
        <p14:creationId xmlns:p14="http://schemas.microsoft.com/office/powerpoint/2010/main" val="13013442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B961E9BF-4993-554C-8307-BF1CF42AD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683" y="640821"/>
            <a:ext cx="10626932" cy="1499616"/>
          </a:xfrm>
        </p:spPr>
        <p:txBody>
          <a:bodyPr>
            <a:normAutofit/>
          </a:bodyPr>
          <a:lstStyle/>
          <a:p>
            <a:r>
              <a:rPr lang="pt-BR" sz="4000" b="1" dirty="0">
                <a:latin typeface="Trebuchet MS" panose="020B0603020202020204" pitchFamily="34" charset="0"/>
                <a:ea typeface="Roboto" pitchFamily="2" charset="0"/>
              </a:rPr>
              <a:t>Atenção! Não Omitam informações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B009C066-89BB-BD44-9D29-86CE4FB8836C}"/>
              </a:ext>
            </a:extLst>
          </p:cNvPr>
          <p:cNvSpPr txBox="1">
            <a:spLocks/>
          </p:cNvSpPr>
          <p:nvPr/>
        </p:nvSpPr>
        <p:spPr>
          <a:xfrm>
            <a:off x="1448811" y="2168295"/>
            <a:ext cx="9294378" cy="1298085"/>
          </a:xfrm>
          <a:prstGeom prst="rect">
            <a:avLst/>
          </a:prstGeom>
        </p:spPr>
        <p:txBody>
          <a:bodyPr vert="horz" lIns="45720" tIns="45720" rIns="4572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BR" sz="3600" dirty="0">
                <a:latin typeface="Roboto" pitchFamily="2" charset="0"/>
                <a:ea typeface="Roboto" pitchFamily="2" charset="0"/>
              </a:rPr>
              <a:t>“Trata-se de um estudo de revisão </a:t>
            </a:r>
            <a:r>
              <a:rPr lang="pt-BR" sz="3600" b="1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de literatura</a:t>
            </a:r>
            <a:r>
              <a:rPr lang="pt-BR" sz="3600" dirty="0">
                <a:latin typeface="Roboto" pitchFamily="2" charset="0"/>
                <a:ea typeface="Roboto" pitchFamily="2" charset="0"/>
              </a:rPr>
              <a:t>.”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5DE3CFBA-E260-6040-90DC-BE8E453C67E0}"/>
              </a:ext>
            </a:extLst>
          </p:cNvPr>
          <p:cNvSpPr txBox="1">
            <a:spLocks/>
          </p:cNvSpPr>
          <p:nvPr/>
        </p:nvSpPr>
        <p:spPr>
          <a:xfrm>
            <a:off x="1448811" y="4430985"/>
            <a:ext cx="9294378" cy="1298085"/>
          </a:xfrm>
          <a:prstGeom prst="rect">
            <a:avLst/>
          </a:prstGeom>
        </p:spPr>
        <p:txBody>
          <a:bodyPr vert="horz" lIns="45720" tIns="45720" rIns="4572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BR" sz="3600" dirty="0">
                <a:latin typeface="Roboto" pitchFamily="2" charset="0"/>
                <a:ea typeface="Roboto" pitchFamily="2" charset="0"/>
              </a:rPr>
              <a:t>“Trata-se de um estudo de revisão </a:t>
            </a:r>
            <a:r>
              <a:rPr lang="pt-BR" sz="3600" b="1" dirty="0">
                <a:solidFill>
                  <a:srgbClr val="00B050"/>
                </a:solidFill>
                <a:latin typeface="Roboto" pitchFamily="2" charset="0"/>
                <a:ea typeface="Roboto" pitchFamily="2" charset="0"/>
              </a:rPr>
              <a:t>narrativa/integrativa</a:t>
            </a:r>
            <a:r>
              <a:rPr lang="pt-BR" sz="3600" dirty="0">
                <a:latin typeface="Roboto" pitchFamily="2" charset="0"/>
                <a:ea typeface="Roboto" pitchFamily="2" charset="0"/>
              </a:rPr>
              <a:t>...”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3427170-512A-164F-9A55-E8D7B371B294}"/>
              </a:ext>
            </a:extLst>
          </p:cNvPr>
          <p:cNvSpPr/>
          <p:nvPr/>
        </p:nvSpPr>
        <p:spPr>
          <a:xfrm>
            <a:off x="1448811" y="4726084"/>
            <a:ext cx="748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000" dirty="0">
                <a:latin typeface="Apple Color Emoji" pitchFamily="2" charset="0"/>
              </a:rPr>
              <a:t>✅</a:t>
            </a:r>
            <a:endParaRPr lang="pt-BR" sz="4000" dirty="0">
              <a:effectLst/>
              <a:latin typeface="Apple Color Emoji" pitchFamily="2" charset="0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5A5F9D6-98C7-514B-AAED-742D9E143C56}"/>
              </a:ext>
            </a:extLst>
          </p:cNvPr>
          <p:cNvSpPr/>
          <p:nvPr/>
        </p:nvSpPr>
        <p:spPr>
          <a:xfrm>
            <a:off x="1448811" y="2432616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4400" dirty="0">
                <a:latin typeface="Apple Color Emoji" pitchFamily="2" charset="0"/>
              </a:rPr>
              <a:t>🤦🏻</a:t>
            </a:r>
            <a:endParaRPr lang="pt-BR" sz="4400" dirty="0">
              <a:effectLst/>
              <a:latin typeface="Apple Color Emoj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8895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48883"/>
            <a:ext cx="10626932" cy="1499616"/>
          </a:xfrm>
        </p:spPr>
        <p:txBody>
          <a:bodyPr>
            <a:normAutofit/>
          </a:bodyPr>
          <a:lstStyle/>
          <a:p>
            <a:r>
              <a:rPr lang="pt-BR" sz="4400" b="1" dirty="0">
                <a:latin typeface="Trebuchet MS" panose="020B0603020202020204" pitchFamily="34" charset="0"/>
                <a:ea typeface="Roboto" pitchFamily="2" charset="0"/>
              </a:rPr>
              <a:t>Título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49021" y="2339230"/>
            <a:ext cx="10493956" cy="404580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Ele deve explicitar em poucas palavras, o que o trabalho se propõe a abordar.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latin typeface="Roboto" pitchFamily="2" charset="0"/>
                <a:ea typeface="Roboto" pitchFamily="2" charset="0"/>
              </a:rPr>
              <a:t>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O número máximo de palavras pode variar entre os eventos (verificar edital), mas o ideal seria algo entre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12 e 18 palavras.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latin typeface="Roboto" pitchFamily="2" charset="0"/>
                <a:ea typeface="Roboto" pitchFamily="2" charset="0"/>
              </a:rPr>
              <a:t>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Não deve conter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siglas, abreviações, nomes comerciais ou fórmulas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Se possível, sempre aponte, dentro do limite de palavras, o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tipo de revisão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que se trata o estudo.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91B1741D-2414-4FD6-9390-4EAEA38A0B9A}"/>
              </a:ext>
            </a:extLst>
          </p:cNvPr>
          <p:cNvSpPr txBox="1"/>
          <p:nvPr/>
        </p:nvSpPr>
        <p:spPr>
          <a:xfrm>
            <a:off x="565627" y="1686834"/>
            <a:ext cx="86020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Bastante parecido com o objetivo e pergunta norteadora</a:t>
            </a:r>
          </a:p>
        </p:txBody>
      </p:sp>
    </p:spTree>
    <p:extLst>
      <p:ext uri="{BB962C8B-B14F-4D97-AF65-F5344CB8AC3E}">
        <p14:creationId xmlns:p14="http://schemas.microsoft.com/office/powerpoint/2010/main" val="39522721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48883"/>
            <a:ext cx="10626932" cy="1499616"/>
          </a:xfrm>
        </p:spPr>
        <p:txBody>
          <a:bodyPr>
            <a:normAutofit/>
          </a:bodyPr>
          <a:lstStyle/>
          <a:p>
            <a:r>
              <a:rPr lang="pt-BR" sz="4400" b="1" dirty="0">
                <a:latin typeface="Trebuchet MS" panose="020B0603020202020204" pitchFamily="34" charset="0"/>
                <a:ea typeface="Roboto" pitchFamily="2" charset="0"/>
              </a:rPr>
              <a:t>Pergunta norteadora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85535" y="2778572"/>
            <a:ext cx="10493956" cy="1497638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Pergunta que motivou a realização do estudo.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Geralmente começa com: </a:t>
            </a:r>
            <a:r>
              <a:rPr lang="pt-BR" sz="2800" b="1" dirty="0">
                <a:latin typeface="Roboto" pitchFamily="2" charset="0"/>
                <a:ea typeface="Roboto" pitchFamily="2" charset="0"/>
              </a:rPr>
              <a:t>Qual, como, onde, por que, etc.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91B1741D-2414-4FD6-9390-4EAEA38A0B9A}"/>
              </a:ext>
            </a:extLst>
          </p:cNvPr>
          <p:cNvSpPr txBox="1"/>
          <p:nvPr/>
        </p:nvSpPr>
        <p:spPr>
          <a:xfrm>
            <a:off x="898294" y="1771038"/>
            <a:ext cx="65679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Bastante parecida com o objetivo e título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2650245-F073-4F8E-A826-2BD9F685C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84" b="94896" l="10000" r="90000">
                        <a14:foregroundMark x1="55391" y1="3016" x2="55391" y2="3016"/>
                        <a14:foregroundMark x1="41391" y1="54524" x2="44174" y2="72854"/>
                        <a14:foregroundMark x1="44174" y1="72854" x2="43739" y2="80742"/>
                        <a14:foregroundMark x1="41913" y1="69838" x2="38087" y2="87471"/>
                        <a14:foregroundMark x1="38087" y1="87471" x2="38000" y2="87471"/>
                        <a14:foregroundMark x1="42696" y1="84687" x2="42087" y2="94896"/>
                        <a14:foregroundMark x1="38435" y1="92111" x2="36957" y2="94432"/>
                        <a14:foregroundMark x1="36174" y1="93039" x2="36174" y2="93039"/>
                        <a14:foregroundMark x1="36348" y1="91415" x2="36000" y2="93968"/>
                        <a14:foregroundMark x1="39739" y1="48956" x2="38609" y2="515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824" y="4276210"/>
            <a:ext cx="6486351" cy="243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217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48883"/>
            <a:ext cx="10626932" cy="1499616"/>
          </a:xfrm>
        </p:spPr>
        <p:txBody>
          <a:bodyPr>
            <a:normAutofit/>
          </a:bodyPr>
          <a:lstStyle/>
          <a:p>
            <a:r>
              <a:rPr lang="pt-BR" sz="4400" b="1" dirty="0">
                <a:latin typeface="Trebuchet MS" panose="020B0603020202020204" pitchFamily="34" charset="0"/>
                <a:ea typeface="Roboto" pitchFamily="2" charset="0"/>
              </a:rPr>
              <a:t>OBJETIVO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56349" y="2702280"/>
            <a:ext cx="8467725" cy="186844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É o </a:t>
            </a:r>
            <a:r>
              <a:rPr lang="pt-BR" sz="2800" b="1" dirty="0">
                <a:latin typeface="Roboto" pitchFamily="2" charset="0"/>
                <a:ea typeface="Roboto" pitchFamily="2" charset="0"/>
              </a:rPr>
              <a:t>modo</a:t>
            </a:r>
            <a:r>
              <a:rPr lang="pt-BR" sz="2800" dirty="0">
                <a:latin typeface="Roboto" pitchFamily="2" charset="0"/>
                <a:ea typeface="Roboto" pitchFamily="2" charset="0"/>
              </a:rPr>
              <a:t> que você utilizará para responder a pergunta norteadora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Sempre começa com um </a:t>
            </a:r>
            <a:r>
              <a:rPr lang="pt-BR" sz="2800" b="1" dirty="0">
                <a:latin typeface="Roboto" pitchFamily="2" charset="0"/>
                <a:ea typeface="Roboto" pitchFamily="2" charset="0"/>
              </a:rPr>
              <a:t>verbo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C923BA71-E3B5-485B-9F42-065C93540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39567" y="946507"/>
            <a:ext cx="3052433" cy="2699630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91B1741D-2414-4FD6-9390-4EAEA38A0B9A}"/>
              </a:ext>
            </a:extLst>
          </p:cNvPr>
          <p:cNvSpPr txBox="1"/>
          <p:nvPr/>
        </p:nvSpPr>
        <p:spPr>
          <a:xfrm>
            <a:off x="856349" y="1818718"/>
            <a:ext cx="77013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Bastante parecido com a pergunta norteadora e título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74A6ECCE-0BF7-474A-B780-FCB41E6E0448}"/>
              </a:ext>
            </a:extLst>
          </p:cNvPr>
          <p:cNvSpPr txBox="1"/>
          <p:nvPr/>
        </p:nvSpPr>
        <p:spPr>
          <a:xfrm>
            <a:off x="898294" y="5388273"/>
            <a:ext cx="991511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Caracterizar, Descrever, Destacar, Traçar, Determinar, Apresentar</a:t>
            </a:r>
          </a:p>
        </p:txBody>
      </p:sp>
      <p:sp>
        <p:nvSpPr>
          <p:cNvPr id="18" name="Título 1">
            <a:extLst>
              <a:ext uri="{FF2B5EF4-FFF2-40B4-BE49-F238E27FC236}">
                <a16:creationId xmlns:a16="http://schemas.microsoft.com/office/drawing/2014/main" id="{EFB3D430-888A-446D-9C85-2584BBEE4D93}"/>
              </a:ext>
            </a:extLst>
          </p:cNvPr>
          <p:cNvSpPr txBox="1">
            <a:spLocks/>
          </p:cNvSpPr>
          <p:nvPr/>
        </p:nvSpPr>
        <p:spPr>
          <a:xfrm>
            <a:off x="969531" y="4834492"/>
            <a:ext cx="10626932" cy="553781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800" b="1" dirty="0">
                <a:solidFill>
                  <a:schemeClr val="bg1"/>
                </a:solidFill>
                <a:latin typeface="Trebuchet MS" panose="020B0603020202020204" pitchFamily="34" charset="0"/>
                <a:ea typeface="Roboto" pitchFamily="2" charset="0"/>
              </a:rPr>
              <a:t>verbos</a:t>
            </a:r>
          </a:p>
        </p:txBody>
      </p:sp>
    </p:spTree>
    <p:extLst>
      <p:ext uri="{BB962C8B-B14F-4D97-AF65-F5344CB8AC3E}">
        <p14:creationId xmlns:p14="http://schemas.microsoft.com/office/powerpoint/2010/main" val="1454516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683" y="593605"/>
            <a:ext cx="10626932" cy="1499616"/>
          </a:xfrm>
        </p:spPr>
        <p:txBody>
          <a:bodyPr>
            <a:normAutofit/>
          </a:bodyPr>
          <a:lstStyle/>
          <a:p>
            <a:r>
              <a:rPr lang="pt-BR" sz="4000" b="1" dirty="0">
                <a:latin typeface="Trebuchet MS" panose="020B0603020202020204" pitchFamily="34" charset="0"/>
                <a:ea typeface="Roboto" pitchFamily="2" charset="0"/>
              </a:rPr>
              <a:t>Pesquisa científica</a:t>
            </a:r>
          </a:p>
        </p:txBody>
      </p:sp>
      <p:sp>
        <p:nvSpPr>
          <p:cNvPr id="10" name="Espaço Reservado para Conteúdo 2">
            <a:extLst>
              <a:ext uri="{FF2B5EF4-FFF2-40B4-BE49-F238E27FC236}">
                <a16:creationId xmlns:a16="http://schemas.microsoft.com/office/drawing/2014/main" id="{50BE5C9A-AE0A-4DF7-A1EE-4CCD50C84C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2534" y="2055875"/>
            <a:ext cx="10626932" cy="140527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Os conceitos podem variar na literatura, mas é possível compreender a pesquisa científica como: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CCFCA7B8-58C1-2C46-8B4C-4CA9921DF24A}"/>
              </a:ext>
            </a:extLst>
          </p:cNvPr>
          <p:cNvSpPr/>
          <p:nvPr/>
        </p:nvSpPr>
        <p:spPr>
          <a:xfrm>
            <a:off x="995198" y="3756763"/>
            <a:ext cx="10201604" cy="1604029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pt-BR" sz="2800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Um processo formal, racional e sistemático da busca de evidências para solução de um problema ou compreensão de um fenômeno desconhecido</a:t>
            </a:r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ED1FADCC-0EB0-D140-83FD-6BDCBA726D4D}"/>
              </a:ext>
            </a:extLst>
          </p:cNvPr>
          <p:cNvSpPr txBox="1">
            <a:spLocks/>
          </p:cNvSpPr>
          <p:nvPr/>
        </p:nvSpPr>
        <p:spPr>
          <a:xfrm>
            <a:off x="782534" y="6046061"/>
            <a:ext cx="10626932" cy="591221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Tw Cen MT" panose="020B0602020104020603" pitchFamily="34" charset="0"/>
              <a:buNone/>
            </a:pPr>
            <a:endParaRPr lang="pt-BR" sz="2000" dirty="0">
              <a:latin typeface="Roboto" pitchFamily="2" charset="0"/>
              <a:ea typeface="Roboto" pitchFamily="2" charset="0"/>
            </a:endParaRPr>
          </a:p>
        </p:txBody>
      </p:sp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id="{8C41E630-BE4A-8C40-A5A8-55E542FD8B79}"/>
              </a:ext>
            </a:extLst>
          </p:cNvPr>
          <p:cNvSpPr txBox="1">
            <a:spLocks/>
          </p:cNvSpPr>
          <p:nvPr/>
        </p:nvSpPr>
        <p:spPr>
          <a:xfrm>
            <a:off x="123011" y="6341671"/>
            <a:ext cx="3928727" cy="421736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1800" dirty="0">
                <a:latin typeface="Roboto" pitchFamily="2" charset="0"/>
                <a:ea typeface="Roboto" pitchFamily="2" charset="0"/>
              </a:rPr>
              <a:t>(NUNES; NASCIMENTO; LUZ, 2016)</a:t>
            </a:r>
          </a:p>
        </p:txBody>
      </p:sp>
    </p:spTree>
    <p:extLst>
      <p:ext uri="{BB962C8B-B14F-4D97-AF65-F5344CB8AC3E}">
        <p14:creationId xmlns:p14="http://schemas.microsoft.com/office/powerpoint/2010/main" val="24767790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48883"/>
            <a:ext cx="10626932" cy="1499616"/>
          </a:xfrm>
        </p:spPr>
        <p:txBody>
          <a:bodyPr>
            <a:normAutofit/>
          </a:bodyPr>
          <a:lstStyle/>
          <a:p>
            <a:r>
              <a:rPr lang="pt-BR" sz="4400" b="1" dirty="0">
                <a:latin typeface="Trebuchet MS" panose="020B0603020202020204" pitchFamily="34" charset="0"/>
                <a:ea typeface="Roboto" pitchFamily="2" charset="0"/>
              </a:rPr>
              <a:t>NA PRÁTICA É TIPO ASSIM: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56349" y="2779747"/>
            <a:ext cx="5276164" cy="1497638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2400" b="1" dirty="0">
                <a:latin typeface="Roboto" pitchFamily="2" charset="0"/>
                <a:ea typeface="Roboto" pitchFamily="2" charset="0"/>
              </a:rPr>
              <a:t>Quais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 os fatores de risco associados ao desenvolvimento de Lesão por Pressão em pacientes idosos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?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A75B871-EA3A-49EA-826E-A11F95E05DCF}"/>
              </a:ext>
            </a:extLst>
          </p:cNvPr>
          <p:cNvSpPr txBox="1"/>
          <p:nvPr/>
        </p:nvSpPr>
        <p:spPr>
          <a:xfrm>
            <a:off x="898294" y="2233290"/>
            <a:ext cx="4437728" cy="4616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Trebuchet MS" panose="020B0603020202020204" pitchFamily="34" charset="0"/>
                <a:ea typeface="Roboto" pitchFamily="2" charset="0"/>
              </a:rPr>
              <a:t>PERGUNTA NORTEADORA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BAC79234-EDAF-4C39-A02E-6E74E2114539}"/>
              </a:ext>
            </a:extLst>
          </p:cNvPr>
          <p:cNvSpPr txBox="1"/>
          <p:nvPr/>
        </p:nvSpPr>
        <p:spPr>
          <a:xfrm>
            <a:off x="856349" y="4446968"/>
            <a:ext cx="4437728" cy="4616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Trebuchet MS" panose="020B0603020202020204" pitchFamily="34" charset="0"/>
                <a:ea typeface="Roboto" pitchFamily="2" charset="0"/>
              </a:rPr>
              <a:t>TÍTULO DO TRABALHO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12" name="Espaço Reservado para Conteúdo 2">
            <a:extLst>
              <a:ext uri="{FF2B5EF4-FFF2-40B4-BE49-F238E27FC236}">
                <a16:creationId xmlns:a16="http://schemas.microsoft.com/office/drawing/2014/main" id="{1BE6B14E-115F-4D1C-9C32-2050C78196DE}"/>
              </a:ext>
            </a:extLst>
          </p:cNvPr>
          <p:cNvSpPr txBox="1">
            <a:spLocks/>
          </p:cNvSpPr>
          <p:nvPr/>
        </p:nvSpPr>
        <p:spPr>
          <a:xfrm>
            <a:off x="856349" y="4926638"/>
            <a:ext cx="5276164" cy="1497638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Fatores de risco associados ao desenvolvimento de Lesão por Pressão em pacientes idosos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A7FA360E-DCCA-451C-BE6A-D77C7F8CA43E}"/>
              </a:ext>
            </a:extLst>
          </p:cNvPr>
          <p:cNvSpPr txBox="1"/>
          <p:nvPr/>
        </p:nvSpPr>
        <p:spPr>
          <a:xfrm>
            <a:off x="6619586" y="2779747"/>
            <a:ext cx="4437728" cy="4616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  <a:latin typeface="Trebuchet MS" panose="020B0603020202020204" pitchFamily="34" charset="0"/>
                <a:ea typeface="Roboto" pitchFamily="2" charset="0"/>
              </a:rPr>
              <a:t>OBJETIVO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14" name="Espaço Reservado para Conteúdo 2">
            <a:extLst>
              <a:ext uri="{FF2B5EF4-FFF2-40B4-BE49-F238E27FC236}">
                <a16:creationId xmlns:a16="http://schemas.microsoft.com/office/drawing/2014/main" id="{4823C503-5F7D-49E7-8C69-0693D7EF7828}"/>
              </a:ext>
            </a:extLst>
          </p:cNvPr>
          <p:cNvSpPr txBox="1">
            <a:spLocks/>
          </p:cNvSpPr>
          <p:nvPr/>
        </p:nvSpPr>
        <p:spPr>
          <a:xfrm>
            <a:off x="6619586" y="3241412"/>
            <a:ext cx="5276164" cy="1497638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2400" b="1" dirty="0">
                <a:latin typeface="Roboto" pitchFamily="2" charset="0"/>
                <a:ea typeface="Roboto" pitchFamily="2" charset="0"/>
              </a:rPr>
              <a:t>Descrever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os fatores associados ao desenvolvimento de Lesão por Pressão em pacientes idosos</a:t>
            </a:r>
          </a:p>
        </p:txBody>
      </p:sp>
    </p:spTree>
    <p:extLst>
      <p:ext uri="{BB962C8B-B14F-4D97-AF65-F5344CB8AC3E}">
        <p14:creationId xmlns:p14="http://schemas.microsoft.com/office/powerpoint/2010/main" val="8872845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683" y="593605"/>
            <a:ext cx="10626932" cy="1499616"/>
          </a:xfrm>
        </p:spPr>
        <p:txBody>
          <a:bodyPr>
            <a:normAutofit/>
          </a:bodyPr>
          <a:lstStyle/>
          <a:p>
            <a:r>
              <a:rPr lang="pt-BR" sz="4000" b="1" dirty="0">
                <a:latin typeface="Trebuchet MS" panose="020B0603020202020204" pitchFamily="34" charset="0"/>
                <a:ea typeface="Roboto" pitchFamily="2" charset="0"/>
              </a:rPr>
              <a:t>introdução</a:t>
            </a:r>
            <a:endParaRPr lang="pt-BR" sz="4000" b="1" dirty="0">
              <a:solidFill>
                <a:schemeClr val="accent2"/>
              </a:solidFill>
              <a:latin typeface="Trebuchet MS" panose="020B0603020202020204" pitchFamily="34" charset="0"/>
              <a:ea typeface="Roboto" pitchFamily="2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4" name="Espaço Reservado para Conteúdo 2">
            <a:extLst>
              <a:ext uri="{FF2B5EF4-FFF2-40B4-BE49-F238E27FC236}">
                <a16:creationId xmlns:a16="http://schemas.microsoft.com/office/drawing/2014/main" id="{888BC5DD-BCC8-DE41-8C42-2BA2312CC6A7}"/>
              </a:ext>
            </a:extLst>
          </p:cNvPr>
          <p:cNvSpPr txBox="1">
            <a:spLocks/>
          </p:cNvSpPr>
          <p:nvPr/>
        </p:nvSpPr>
        <p:spPr>
          <a:xfrm>
            <a:off x="855836" y="1850454"/>
            <a:ext cx="10728625" cy="462917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Breve, direta e coesa.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Apresentar o(</a:t>
            </a:r>
            <a:r>
              <a:rPr lang="pt-BR" sz="2600" dirty="0" err="1">
                <a:latin typeface="Roboto" pitchFamily="2" charset="0"/>
                <a:ea typeface="Roboto" pitchFamily="2" charset="0"/>
              </a:rPr>
              <a:t>s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) conceito(</a:t>
            </a:r>
            <a:r>
              <a:rPr lang="pt-BR" sz="2600" dirty="0" err="1">
                <a:latin typeface="Roboto" pitchFamily="2" charset="0"/>
                <a:ea typeface="Roboto" pitchFamily="2" charset="0"/>
              </a:rPr>
              <a:t>s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) principal(ais) da temática abordada.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Contextualizar a problemática e apontar, dados que demonstrem a intensidade do problema.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Para um resumo simples, de até 500 palavras, deve-se estruturar a introdução em até 100-150 palavras.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Para um resumo expandido, no máximo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uma folha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(se 4-5) e meia folha (se 3).</a:t>
            </a:r>
          </a:p>
        </p:txBody>
      </p:sp>
      <p:sp>
        <p:nvSpPr>
          <p:cNvPr id="17" name="Espaço Reservado para Conteúdo 2">
            <a:extLst>
              <a:ext uri="{FF2B5EF4-FFF2-40B4-BE49-F238E27FC236}">
                <a16:creationId xmlns:a16="http://schemas.microsoft.com/office/drawing/2014/main" id="{81A28FDA-1FC4-834C-85D5-D3AEABC7EF95}"/>
              </a:ext>
            </a:extLst>
          </p:cNvPr>
          <p:cNvSpPr txBox="1">
            <a:spLocks/>
          </p:cNvSpPr>
          <p:nvPr/>
        </p:nvSpPr>
        <p:spPr>
          <a:xfrm rot="282556">
            <a:off x="7206538" y="783608"/>
            <a:ext cx="1566974" cy="525364"/>
          </a:xfrm>
          <a:prstGeom prst="rect">
            <a:avLst/>
          </a:prstGeom>
          <a:solidFill>
            <a:srgbClr val="C7282B"/>
          </a:solidFill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BR" sz="24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Citação</a:t>
            </a:r>
          </a:p>
        </p:txBody>
      </p:sp>
      <p:sp>
        <p:nvSpPr>
          <p:cNvPr id="18" name="Espaço Reservado para Conteúdo 2">
            <a:extLst>
              <a:ext uri="{FF2B5EF4-FFF2-40B4-BE49-F238E27FC236}">
                <a16:creationId xmlns:a16="http://schemas.microsoft.com/office/drawing/2014/main" id="{60AC3BC1-4051-7149-A116-0B8E401D3526}"/>
              </a:ext>
            </a:extLst>
          </p:cNvPr>
          <p:cNvSpPr txBox="1">
            <a:spLocks/>
          </p:cNvSpPr>
          <p:nvPr/>
        </p:nvSpPr>
        <p:spPr>
          <a:xfrm rot="20153440">
            <a:off x="8438875" y="1343413"/>
            <a:ext cx="1566974" cy="525364"/>
          </a:xfrm>
          <a:prstGeom prst="rect">
            <a:avLst/>
          </a:prstGeom>
          <a:solidFill>
            <a:srgbClr val="C7282B"/>
          </a:solidFill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BR" sz="24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Citação</a:t>
            </a:r>
          </a:p>
        </p:txBody>
      </p:sp>
      <p:sp>
        <p:nvSpPr>
          <p:cNvPr id="19" name="Espaço Reservado para Conteúdo 2">
            <a:extLst>
              <a:ext uri="{FF2B5EF4-FFF2-40B4-BE49-F238E27FC236}">
                <a16:creationId xmlns:a16="http://schemas.microsoft.com/office/drawing/2014/main" id="{1B780124-1680-CC41-9ECE-FF7BC21F3E8C}"/>
              </a:ext>
            </a:extLst>
          </p:cNvPr>
          <p:cNvSpPr txBox="1">
            <a:spLocks/>
          </p:cNvSpPr>
          <p:nvPr/>
        </p:nvSpPr>
        <p:spPr>
          <a:xfrm rot="282556">
            <a:off x="8829698" y="539215"/>
            <a:ext cx="1566974" cy="525364"/>
          </a:xfrm>
          <a:prstGeom prst="rect">
            <a:avLst/>
          </a:prstGeom>
          <a:solidFill>
            <a:srgbClr val="C7282B"/>
          </a:solidFill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BR" sz="24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Citação</a:t>
            </a:r>
          </a:p>
        </p:txBody>
      </p:sp>
      <p:sp>
        <p:nvSpPr>
          <p:cNvPr id="20" name="Espaço Reservado para Conteúdo 2">
            <a:extLst>
              <a:ext uri="{FF2B5EF4-FFF2-40B4-BE49-F238E27FC236}">
                <a16:creationId xmlns:a16="http://schemas.microsoft.com/office/drawing/2014/main" id="{392C2517-1BD4-604A-8877-CEFE01C061E2}"/>
              </a:ext>
            </a:extLst>
          </p:cNvPr>
          <p:cNvSpPr txBox="1">
            <a:spLocks/>
          </p:cNvSpPr>
          <p:nvPr/>
        </p:nvSpPr>
        <p:spPr>
          <a:xfrm rot="20898161">
            <a:off x="7010282" y="1368990"/>
            <a:ext cx="1566974" cy="547175"/>
          </a:xfrm>
          <a:prstGeom prst="rect">
            <a:avLst/>
          </a:prstGeom>
          <a:solidFill>
            <a:srgbClr val="C7282B"/>
          </a:solidFill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BR" sz="24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Citação</a:t>
            </a:r>
          </a:p>
        </p:txBody>
      </p:sp>
    </p:spTree>
    <p:extLst>
      <p:ext uri="{BB962C8B-B14F-4D97-AF65-F5344CB8AC3E}">
        <p14:creationId xmlns:p14="http://schemas.microsoft.com/office/powerpoint/2010/main" val="254338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880" y="587311"/>
            <a:ext cx="10626932" cy="1499616"/>
          </a:xfrm>
        </p:spPr>
        <p:txBody>
          <a:bodyPr>
            <a:normAutofit/>
          </a:bodyPr>
          <a:lstStyle/>
          <a:p>
            <a:r>
              <a:rPr lang="pt-BR" sz="4400" b="1" dirty="0">
                <a:latin typeface="Trebuchet MS" panose="020B0603020202020204" pitchFamily="34" charset="0"/>
                <a:ea typeface="Roboto" pitchFamily="2" charset="0"/>
              </a:rPr>
              <a:t>METODOLOGIA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76880" y="2329847"/>
            <a:ext cx="10781720" cy="4134016"/>
          </a:xfrm>
          <a:prstGeom prst="rect">
            <a:avLst/>
          </a:prstGeom>
        </p:spPr>
        <p:txBody>
          <a:bodyPr vert="horz" lIns="45720" tIns="45720" rIns="4572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Tipo de estudo (integrativa ou narrativa)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Pergunta norteadora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Base de dados utilizadas na pesquisa (descrever por extenso, mínimo 2)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Descritores utilizados na busca, de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acordo com o </a:t>
            </a:r>
            <a:r>
              <a:rPr lang="pt-BR" sz="2400" b="1" dirty="0" err="1">
                <a:latin typeface="Roboto" pitchFamily="2" charset="0"/>
                <a:ea typeface="Roboto" pitchFamily="2" charset="0"/>
              </a:rPr>
              <a:t>DeCS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/</a:t>
            </a:r>
            <a:r>
              <a:rPr lang="pt-BR" sz="2400" b="1" dirty="0" err="1">
                <a:latin typeface="Roboto" pitchFamily="2" charset="0"/>
                <a:ea typeface="Roboto" pitchFamily="2" charset="0"/>
              </a:rPr>
              <a:t>MeSH</a:t>
            </a:r>
            <a:endParaRPr lang="pt-BR" sz="2400" b="1" dirty="0">
              <a:latin typeface="Roboto" pitchFamily="2" charset="0"/>
              <a:ea typeface="Roboto" pitchFamily="2" charset="0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Operadores booleanos utilizados nas estratégias: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AND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 e/ou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OR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Critérios de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inclusão e exclusão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pt-BR" sz="2400" b="1" dirty="0">
                <a:latin typeface="Roboto" pitchFamily="2" charset="0"/>
                <a:ea typeface="Roboto" pitchFamily="2" charset="0"/>
              </a:rPr>
              <a:t>Método de seleção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dos artigos e quantitativo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total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de artigos inclusos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B0EC7FA5-92F7-4D8C-9594-3B7BE5DF0BE6}"/>
              </a:ext>
            </a:extLst>
          </p:cNvPr>
          <p:cNvSpPr txBox="1">
            <a:spLocks/>
          </p:cNvSpPr>
          <p:nvPr/>
        </p:nvSpPr>
        <p:spPr>
          <a:xfrm>
            <a:off x="876880" y="1685040"/>
            <a:ext cx="8109465" cy="71647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28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O que devo descrever em um resumo </a:t>
            </a:r>
            <a:r>
              <a:rPr lang="pt-BR" sz="2800" b="1" dirty="0">
                <a:solidFill>
                  <a:schemeClr val="accent5"/>
                </a:solidFill>
                <a:latin typeface="Roboto" pitchFamily="2" charset="0"/>
                <a:ea typeface="Roboto" pitchFamily="2" charset="0"/>
              </a:rPr>
              <a:t>simples</a:t>
            </a:r>
            <a:r>
              <a:rPr lang="pt-BR" sz="28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?</a:t>
            </a:r>
          </a:p>
        </p:txBody>
      </p:sp>
      <p:sp>
        <p:nvSpPr>
          <p:cNvPr id="3" name="Retângulo Arredondado 2">
            <a:extLst>
              <a:ext uri="{FF2B5EF4-FFF2-40B4-BE49-F238E27FC236}">
                <a16:creationId xmlns:a16="http://schemas.microsoft.com/office/drawing/2014/main" id="{CF327739-4FA6-AD49-8595-D4B3C672CAC8}"/>
              </a:ext>
            </a:extLst>
          </p:cNvPr>
          <p:cNvSpPr/>
          <p:nvPr/>
        </p:nvSpPr>
        <p:spPr>
          <a:xfrm>
            <a:off x="9023951" y="963767"/>
            <a:ext cx="2688021" cy="144254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"/>
              </a:rPr>
              <a:t>Essa estrutura vai te garantir reprodutibilidade de forma </a:t>
            </a:r>
            <a:r>
              <a:rPr lang="pt-BR" b="1" dirty="0">
                <a:latin typeface=""/>
              </a:rPr>
              <a:t>direta e curta.</a:t>
            </a:r>
          </a:p>
        </p:txBody>
      </p:sp>
    </p:spTree>
    <p:extLst>
      <p:ext uri="{BB962C8B-B14F-4D97-AF65-F5344CB8AC3E}">
        <p14:creationId xmlns:p14="http://schemas.microsoft.com/office/powerpoint/2010/main" val="41458055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880" y="587311"/>
            <a:ext cx="10626932" cy="1499616"/>
          </a:xfrm>
        </p:spPr>
        <p:txBody>
          <a:bodyPr>
            <a:normAutofit/>
          </a:bodyPr>
          <a:lstStyle/>
          <a:p>
            <a:r>
              <a:rPr lang="pt-BR" sz="4400" b="1" dirty="0">
                <a:latin typeface="Trebuchet MS" panose="020B0603020202020204" pitchFamily="34" charset="0"/>
                <a:ea typeface="Roboto" pitchFamily="2" charset="0"/>
              </a:rPr>
              <a:t>METODOLOGIA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76880" y="2329847"/>
            <a:ext cx="10781720" cy="4252256"/>
          </a:xfrm>
          <a:prstGeom prst="rect">
            <a:avLst/>
          </a:prstGeom>
        </p:spPr>
        <p:txBody>
          <a:bodyPr vert="horz" lIns="45720" tIns="45720" rIns="4572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Tipo de estudo (integrativa ou narrativa)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Embasamento da construção da revisão. Descrever as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etapas de construção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 da revisão mediante consulta em artigos específicos.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Base de dados utilizadas na pesquisa (descrever por extenso, mínimo 4)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Descritores utilizados na busca, de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acordo com o </a:t>
            </a:r>
            <a:r>
              <a:rPr lang="pt-BR" sz="2400" b="1" dirty="0" err="1">
                <a:latin typeface="Roboto" pitchFamily="2" charset="0"/>
                <a:ea typeface="Roboto" pitchFamily="2" charset="0"/>
              </a:rPr>
              <a:t>DeCS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/</a:t>
            </a:r>
            <a:r>
              <a:rPr lang="pt-BR" sz="2400" b="1" dirty="0" err="1">
                <a:latin typeface="Roboto" pitchFamily="2" charset="0"/>
                <a:ea typeface="Roboto" pitchFamily="2" charset="0"/>
              </a:rPr>
              <a:t>MeSH</a:t>
            </a:r>
            <a:endParaRPr lang="pt-BR" sz="2400" b="1" dirty="0">
              <a:latin typeface="Roboto" pitchFamily="2" charset="0"/>
              <a:ea typeface="Roboto" pitchFamily="2" charset="0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Operadores booleanos utilizados nas estratégias: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AND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 e/ou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OR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Quadro com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todas as estratégias de busca utilizadas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 e o quantitativo encontrado em cada base de dado.</a:t>
            </a:r>
          </a:p>
          <a:p>
            <a:pPr marL="0" indent="0">
              <a:lnSpc>
                <a:spcPct val="120000"/>
              </a:lnSpc>
              <a:buNone/>
            </a:pPr>
            <a:endParaRPr lang="pt-BR" sz="2400" b="1" dirty="0">
              <a:latin typeface="Roboto" pitchFamily="2" charset="0"/>
              <a:ea typeface="Roboto" pitchFamily="2" charset="0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pt-BR" sz="2400" dirty="0">
              <a:latin typeface="Roboto" pitchFamily="2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B0EC7FA5-92F7-4D8C-9594-3B7BE5DF0BE6}"/>
              </a:ext>
            </a:extLst>
          </p:cNvPr>
          <p:cNvSpPr txBox="1">
            <a:spLocks/>
          </p:cNvSpPr>
          <p:nvPr/>
        </p:nvSpPr>
        <p:spPr>
          <a:xfrm>
            <a:off x="876880" y="1685040"/>
            <a:ext cx="8109465" cy="71647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28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O que devo descrever em um resumo </a:t>
            </a:r>
            <a:r>
              <a:rPr lang="pt-BR" sz="2800" b="1" dirty="0">
                <a:solidFill>
                  <a:schemeClr val="accent5"/>
                </a:solidFill>
                <a:latin typeface="Roboto" pitchFamily="2" charset="0"/>
                <a:ea typeface="Roboto" pitchFamily="2" charset="0"/>
              </a:rPr>
              <a:t>expandido</a:t>
            </a:r>
            <a:r>
              <a:rPr lang="pt-BR" sz="28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023753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880" y="587311"/>
            <a:ext cx="10626932" cy="1499616"/>
          </a:xfrm>
        </p:spPr>
        <p:txBody>
          <a:bodyPr>
            <a:normAutofit/>
          </a:bodyPr>
          <a:lstStyle/>
          <a:p>
            <a:r>
              <a:rPr lang="pt-BR" sz="4400" b="1" dirty="0">
                <a:latin typeface="Trebuchet MS" panose="020B0603020202020204" pitchFamily="34" charset="0"/>
                <a:ea typeface="Roboto" pitchFamily="2" charset="0"/>
              </a:rPr>
              <a:t>METODOLOGIA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76880" y="2401514"/>
            <a:ext cx="10781720" cy="4134016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20000"/>
              </a:lnSpc>
              <a:buFont typeface="+mj-lt"/>
              <a:buAutoNum type="arabicPeriod" startAt="7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Critérios de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inclusão e exclusão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(detalhado!)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7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Método de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seleção dos artigos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(leitura do título, resumo e texto completo)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 startAt="7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Figura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esquemática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 do quantitativo de artigos encontrados ao longo da coleta de dados.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B0EC7FA5-92F7-4D8C-9594-3B7BE5DF0BE6}"/>
              </a:ext>
            </a:extLst>
          </p:cNvPr>
          <p:cNvSpPr txBox="1">
            <a:spLocks/>
          </p:cNvSpPr>
          <p:nvPr/>
        </p:nvSpPr>
        <p:spPr>
          <a:xfrm>
            <a:off x="876880" y="1685040"/>
            <a:ext cx="8109465" cy="71647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28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O que devo descrever em um resumo </a:t>
            </a:r>
            <a:r>
              <a:rPr lang="pt-BR" sz="2800" b="1" dirty="0">
                <a:solidFill>
                  <a:schemeClr val="accent5"/>
                </a:solidFill>
                <a:latin typeface="Roboto" pitchFamily="2" charset="0"/>
                <a:ea typeface="Roboto" pitchFamily="2" charset="0"/>
              </a:rPr>
              <a:t>expandido</a:t>
            </a:r>
            <a:r>
              <a:rPr lang="pt-BR" sz="28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238564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788CC05-8E3B-41B8-8434-21B733B025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23" y="750646"/>
            <a:ext cx="10430452" cy="520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7126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3092D00C-CA34-40C9-89FE-553BE9F3608F}"/>
              </a:ext>
            </a:extLst>
          </p:cNvPr>
          <p:cNvSpPr txBox="1">
            <a:spLocks/>
          </p:cNvSpPr>
          <p:nvPr/>
        </p:nvSpPr>
        <p:spPr>
          <a:xfrm>
            <a:off x="931514" y="1086876"/>
            <a:ext cx="10626932" cy="149961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>
                <a:latin typeface="Trebuchet MS" panose="020B0603020202020204" pitchFamily="34" charset="0"/>
                <a:ea typeface="Roboto" pitchFamily="2" charset="0"/>
              </a:rPr>
              <a:t>Exemplo de quadro com estratégias de busca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55D2FFE0-9DAF-4DEB-BFE0-FE294BC22B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0212" y="1987685"/>
            <a:ext cx="7249537" cy="390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6165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>
            <a:normAutofit/>
          </a:bodyPr>
          <a:lstStyle/>
          <a:p>
            <a:r>
              <a:rPr lang="pt-BR" sz="4400" b="1" dirty="0">
                <a:latin typeface="Trebuchet MS" panose="020B0603020202020204" pitchFamily="34" charset="0"/>
                <a:ea typeface="Roboto" pitchFamily="2" charset="0"/>
              </a:rPr>
              <a:t>METODOLOGIA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07BA840-BBBD-4457-A15B-9ABDB8E87808}"/>
              </a:ext>
            </a:extLst>
          </p:cNvPr>
          <p:cNvSpPr txBox="1"/>
          <p:nvPr/>
        </p:nvSpPr>
        <p:spPr>
          <a:xfrm>
            <a:off x="666774" y="1889650"/>
            <a:ext cx="101899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latin typeface="Trebuchet MS" panose="020B0603020202020204" pitchFamily="34" charset="0"/>
                <a:ea typeface="Roboto" pitchFamily="2" charset="0"/>
              </a:rPr>
              <a:t>CRITÉRIOS DE ELEGIBILIDADE</a:t>
            </a:r>
            <a:endParaRPr lang="pt-BR" sz="2400" dirty="0"/>
          </a:p>
        </p:txBody>
      </p: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AD1213D7-00D7-4DFC-8C3D-4CC3D6DFB541}"/>
              </a:ext>
            </a:extLst>
          </p:cNvPr>
          <p:cNvSpPr txBox="1">
            <a:spLocks/>
          </p:cNvSpPr>
          <p:nvPr/>
        </p:nvSpPr>
        <p:spPr>
          <a:xfrm>
            <a:off x="833208" y="2540042"/>
            <a:ext cx="8312818" cy="411447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2800" b="1" dirty="0">
                <a:solidFill>
                  <a:srgbClr val="00B050"/>
                </a:solidFill>
                <a:latin typeface="Roboto" pitchFamily="2" charset="0"/>
                <a:ea typeface="Roboto" pitchFamily="2" charset="0"/>
              </a:rPr>
              <a:t>Inclusão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Requisitos aplicados para inserir um artigo no seu estudo.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2800" b="1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Exclusão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Características verificadas </a:t>
            </a:r>
            <a:r>
              <a:rPr lang="pt-BR" sz="2800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artigo </a:t>
            </a:r>
            <a:r>
              <a:rPr lang="pt-BR" sz="2800" dirty="0">
                <a:latin typeface="Roboto" pitchFamily="2" charset="0"/>
                <a:ea typeface="Roboto" pitchFamily="2" charset="0"/>
              </a:rPr>
              <a:t>que</a:t>
            </a:r>
            <a:r>
              <a:rPr lang="pt-BR" sz="2800" dirty="0">
                <a:solidFill>
                  <a:schemeClr val="bg2">
                    <a:lumMod val="50000"/>
                  </a:schemeClr>
                </a:solidFill>
                <a:latin typeface="Roboto" pitchFamily="2" charset="0"/>
                <a:ea typeface="Roboto" pitchFamily="2" charset="0"/>
              </a:rPr>
              <a:t> </a:t>
            </a:r>
            <a:r>
              <a:rPr lang="pt-BR" sz="2800" dirty="0">
                <a:latin typeface="Roboto" pitchFamily="2" charset="0"/>
                <a:ea typeface="Roboto" pitchFamily="2" charset="0"/>
              </a:rPr>
              <a:t>o impede de ser inserido na pesquisa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AAC30562-5A55-41EC-8FE6-149277C45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026" y="943628"/>
            <a:ext cx="1958829" cy="1958829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E9B945C7-5D00-435A-8EE4-C9AF225F2E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830" b="97390" l="10000" r="90000">
                        <a14:foregroundMark x1="30488" y1="92659" x2="30488" y2="92659"/>
                        <a14:foregroundMark x1="30000" y1="97553" x2="30000" y2="97553"/>
                        <a14:foregroundMark x1="70976" y1="7830" x2="70976" y2="7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777" y="3773759"/>
            <a:ext cx="3172806" cy="237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4780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76DC48FC-C7D5-4159-9D9F-3784884A5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8" b="89940" l="1317" r="89905">
                        <a14:foregroundMark x1="68983" y1="38005" x2="68983" y2="38005"/>
                        <a14:foregroundMark x1="79225" y1="37317" x2="79225" y2="37317"/>
                        <a14:foregroundMark x1="22385" y1="37833" x2="22385" y2="37833"/>
                        <a14:foregroundMark x1="31748" y1="64574" x2="31748" y2="64574"/>
                        <a14:foregroundMark x1="33211" y1="69390" x2="33211" y2="69390"/>
                        <a14:foregroundMark x1="15801" y1="77042" x2="15801" y2="77042"/>
                        <a14:foregroundMark x1="3877" y1="70249" x2="3877" y2="70249"/>
                        <a14:foregroundMark x1="43380" y1="72055" x2="43380" y2="72055"/>
                        <a14:foregroundMark x1="47769" y1="65090" x2="44623" y2="71797"/>
                        <a14:foregroundMark x1="32553" y1="70937" x2="17484" y2="70851"/>
                        <a14:foregroundMark x1="17484" y1="70851" x2="12070" y2="74721"/>
                        <a14:foregroundMark x1="12070" y1="74721" x2="35479" y2="77042"/>
                        <a14:foregroundMark x1="23116" y1="34652" x2="27871" y2="39209"/>
                        <a14:foregroundMark x1="27871" y1="39209" x2="34967" y2="39295"/>
                        <a14:foregroundMark x1="34967" y1="39295" x2="67081" y2="37145"/>
                        <a14:foregroundMark x1="67081" y1="37145" x2="79444" y2="37575"/>
                        <a14:foregroundMark x1="79444" y1="37575" x2="72568" y2="40585"/>
                        <a14:foregroundMark x1="72568" y1="40585" x2="66350" y2="41273"/>
                        <a14:foregroundMark x1="66350" y1="41273" x2="60863" y2="44196"/>
                        <a14:foregroundMark x1="60863" y1="44196" x2="70885" y2="30696"/>
                        <a14:foregroundMark x1="70885" y1="30696" x2="70154" y2="30696"/>
                        <a14:foregroundMark x1="21653" y1="33878" x2="21653" y2="33878"/>
                        <a14:foregroundMark x1="31529" y1="33878" x2="31529" y2="33878"/>
                        <a14:foregroundMark x1="30578" y1="33362" x2="30578" y2="40671"/>
                        <a14:foregroundMark x1="30578" y1="40671" x2="31822" y2="35942"/>
                        <a14:foregroundMark x1="23336" y1="33190" x2="17996" y2="40413"/>
                        <a14:foregroundMark x1="17996" y1="40413" x2="23848" y2="38521"/>
                        <a14:foregroundMark x1="23848" y1="38521" x2="20190" y2="41015"/>
                        <a14:foregroundMark x1="26920" y1="36543" x2="22824" y2="42648"/>
                        <a14:foregroundMark x1="22824" y1="42648" x2="29115" y2="38607"/>
                        <a14:foregroundMark x1="29115" y1="38607" x2="36942" y2="37403"/>
                        <a14:foregroundMark x1="36942" y1="37403" x2="46525" y2="39209"/>
                        <a14:foregroundMark x1="46525" y1="39209" x2="39064" y2="36457"/>
                        <a14:foregroundMark x1="39064" y1="36457" x2="45208" y2="38865"/>
                        <a14:foregroundMark x1="45208" y1="38865" x2="51865" y2="36199"/>
                        <a14:foregroundMark x1="51865" y1="36199" x2="43672" y2="35770"/>
                        <a14:foregroundMark x1="43672" y1="35770" x2="51939" y2="39381"/>
                        <a14:foregroundMark x1="51939" y1="39381" x2="46525" y2="36028"/>
                        <a14:foregroundMark x1="46525" y1="36028" x2="52670" y2="39037"/>
                        <a14:foregroundMark x1="52670" y1="39037" x2="60205" y2="37747"/>
                        <a14:foregroundMark x1="60205" y1="37747" x2="52963" y2="35340"/>
                        <a14:foregroundMark x1="52963" y1="35340" x2="47184" y2="36801"/>
                        <a14:foregroundMark x1="47184" y1="36801" x2="58157" y2="38349"/>
                        <a14:foregroundMark x1="58157" y1="38349" x2="64228" y2="42132"/>
                        <a14:foregroundMark x1="64228" y1="42132" x2="78054" y2="34394"/>
                        <a14:foregroundMark x1="78054" y1="34394" x2="78200" y2="42046"/>
                        <a14:foregroundMark x1="78200" y1="42046" x2="82443" y2="39295"/>
                        <a14:foregroundMark x1="37381" y1="39381" x2="42868" y2="41960"/>
                        <a14:foregroundMark x1="42868" y1="41960" x2="44257" y2="41960"/>
                        <a14:foregroundMark x1="37162" y1="36457" x2="42794" y2="33964"/>
                        <a14:foregroundMark x1="42794" y1="33964" x2="43160" y2="33964"/>
                        <a14:foregroundMark x1="46745" y1="39381" x2="46745" y2="43078"/>
                        <a14:foregroundMark x1="56328" y1="39725" x2="61741" y2="42992"/>
                        <a14:foregroundMark x1="61741" y1="42992" x2="58157" y2="45400"/>
                        <a14:foregroundMark x1="56840" y1="35598" x2="62765" y2="35340"/>
                        <a14:foregroundMark x1="62765" y1="35340" x2="63277" y2="36113"/>
                        <a14:foregroundMark x1="67228" y1="31040" x2="70666" y2="31298"/>
                        <a14:foregroundMark x1="78127" y1="33792" x2="83248" y2="38177"/>
                        <a14:foregroundMark x1="83248" y1="38177" x2="82955" y2="40757"/>
                        <a14:foregroundMark x1="50549" y1="53482" x2="50988" y2="80825"/>
                        <a14:foregroundMark x1="52231" y1="69218" x2="47549" y2="74033"/>
                        <a14:foregroundMark x1="47549" y1="74033" x2="47915" y2="66552"/>
                        <a14:foregroundMark x1="47915" y1="66552" x2="42502" y2="70249"/>
                        <a14:foregroundMark x1="42502" y1="70249" x2="28383" y2="71883"/>
                        <a14:foregroundMark x1="28383" y1="71883" x2="6876" y2="69475"/>
                        <a14:foregroundMark x1="6876" y1="69475" x2="1317" y2="72313"/>
                        <a14:foregroundMark x1="1317" y1="72313" x2="14777" y2="74377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988"/>
            <a:ext cx="6660859" cy="5666846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063D1F54-7B1B-4948-B087-EC5CAB86B869}"/>
              </a:ext>
            </a:extLst>
          </p:cNvPr>
          <p:cNvSpPr/>
          <p:nvPr/>
        </p:nvSpPr>
        <p:spPr>
          <a:xfrm>
            <a:off x="1057013" y="1968060"/>
            <a:ext cx="4613945" cy="1619075"/>
          </a:xfrm>
          <a:prstGeom prst="rect">
            <a:avLst/>
          </a:prstGeom>
          <a:noFill/>
          <a:ln w="57150">
            <a:solidFill>
              <a:srgbClr val="C72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621227D7-2A76-4E7C-B6CB-AEAD07F8C18D}"/>
              </a:ext>
            </a:extLst>
          </p:cNvPr>
          <p:cNvSpPr txBox="1">
            <a:spLocks/>
          </p:cNvSpPr>
          <p:nvPr/>
        </p:nvSpPr>
        <p:spPr>
          <a:xfrm>
            <a:off x="5573086" y="1045161"/>
            <a:ext cx="5585486" cy="161907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4800" b="1" dirty="0">
                <a:latin typeface="Trebuchet MS" panose="020B0603020202020204" pitchFamily="34" charset="0"/>
                <a:ea typeface="Roboto" pitchFamily="2" charset="0"/>
              </a:rPr>
              <a:t>CRITÉRIOS DE EXCLUSÃO</a:t>
            </a:r>
            <a:endParaRPr lang="pt-BR" sz="4800" b="1" dirty="0">
              <a:solidFill>
                <a:srgbClr val="C00000"/>
              </a:solidFill>
              <a:latin typeface="Trebuchet MS" panose="020B0603020202020204" pitchFamily="34" charset="0"/>
              <a:ea typeface="Roboto" pitchFamily="2" charset="0"/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D8BC1BDE-1F92-42DC-BC91-A43A35E6DBDB}"/>
              </a:ext>
            </a:extLst>
          </p:cNvPr>
          <p:cNvSpPr txBox="1">
            <a:spLocks/>
          </p:cNvSpPr>
          <p:nvPr/>
        </p:nvSpPr>
        <p:spPr>
          <a:xfrm>
            <a:off x="5670958" y="2543103"/>
            <a:ext cx="5585486" cy="161907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8800" b="1" dirty="0">
                <a:solidFill>
                  <a:srgbClr val="C00000"/>
                </a:solidFill>
                <a:latin typeface="Trebuchet MS" panose="020B0603020202020204" pitchFamily="34" charset="0"/>
                <a:ea typeface="Roboto" pitchFamily="2" charset="0"/>
              </a:rPr>
              <a:t>NÃO SÃO</a:t>
            </a: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05906CDE-EB2D-417B-BE97-0FBA50B256CD}"/>
              </a:ext>
            </a:extLst>
          </p:cNvPr>
          <p:cNvSpPr txBox="1">
            <a:spLocks/>
          </p:cNvSpPr>
          <p:nvPr/>
        </p:nvSpPr>
        <p:spPr>
          <a:xfrm>
            <a:off x="5670958" y="3691157"/>
            <a:ext cx="5585486" cy="161907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4000" b="1" dirty="0">
                <a:latin typeface="Trebuchet MS" panose="020B0603020202020204" pitchFamily="34" charset="0"/>
                <a:ea typeface="Roboto" pitchFamily="2" charset="0"/>
              </a:rPr>
              <a:t>O INVERSO DOS</a:t>
            </a:r>
            <a:endParaRPr lang="pt-BR" sz="4000" b="1" dirty="0">
              <a:solidFill>
                <a:srgbClr val="C00000"/>
              </a:solidFill>
              <a:latin typeface="Trebuchet MS" panose="020B0603020202020204" pitchFamily="34" charset="0"/>
              <a:ea typeface="Roboto" pitchFamily="2" charset="0"/>
            </a:endParaRP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9A21348F-6091-4F45-9F51-4AE133D2CAD2}"/>
              </a:ext>
            </a:extLst>
          </p:cNvPr>
          <p:cNvSpPr txBox="1">
            <a:spLocks/>
          </p:cNvSpPr>
          <p:nvPr/>
        </p:nvSpPr>
        <p:spPr>
          <a:xfrm>
            <a:off x="5573086" y="4463249"/>
            <a:ext cx="5585486" cy="161907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4800" b="1" dirty="0">
                <a:latin typeface="Trebuchet MS" panose="020B0603020202020204" pitchFamily="34" charset="0"/>
                <a:ea typeface="Roboto" pitchFamily="2" charset="0"/>
              </a:rPr>
              <a:t>CRITÉRIOS DE inclusão</a:t>
            </a:r>
            <a:endParaRPr lang="pt-BR" sz="4800" b="1" dirty="0">
              <a:solidFill>
                <a:srgbClr val="C00000"/>
              </a:solidFill>
              <a:latin typeface="Trebuchet MS" panose="020B0603020202020204" pitchFamily="34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1015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>
            <a:normAutofit/>
          </a:bodyPr>
          <a:lstStyle/>
          <a:p>
            <a:r>
              <a:rPr lang="pt-BR" sz="4400" b="1" dirty="0">
                <a:latin typeface="Trebuchet MS" panose="020B0603020202020204" pitchFamily="34" charset="0"/>
                <a:ea typeface="Roboto" pitchFamily="2" charset="0"/>
              </a:rPr>
              <a:t>EXEMPLOS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AD1213D7-00D7-4DFC-8C3D-4CC3D6DFB541}"/>
              </a:ext>
            </a:extLst>
          </p:cNvPr>
          <p:cNvSpPr txBox="1">
            <a:spLocks/>
          </p:cNvSpPr>
          <p:nvPr/>
        </p:nvSpPr>
        <p:spPr>
          <a:xfrm>
            <a:off x="684451" y="2122663"/>
            <a:ext cx="5633358" cy="411447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2800" b="1" dirty="0">
                <a:solidFill>
                  <a:srgbClr val="00B050"/>
                </a:solidFill>
                <a:latin typeface="Roboto" pitchFamily="2" charset="0"/>
                <a:ea typeface="Roboto" pitchFamily="2" charset="0"/>
              </a:rPr>
              <a:t>Inclusão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Disponibilidade (texto completo)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Ano de publicação (em período)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Tipo de publicação (artigos originais)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Idioma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AAC30562-5A55-41EC-8FE6-149277C45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963" y="2197999"/>
            <a:ext cx="441245" cy="441245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E9B945C7-5D00-435A-8EE4-C9AF225F2E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830" b="97390" l="10000" r="90000">
                        <a14:foregroundMark x1="30488" y1="92659" x2="30488" y2="92659"/>
                        <a14:foregroundMark x1="30000" y1="97553" x2="30000" y2="97553"/>
                        <a14:foregroundMark x1="70976" y1="7830" x2="70976" y2="7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321" y="2174547"/>
            <a:ext cx="652987" cy="488148"/>
          </a:xfrm>
          <a:prstGeom prst="rect">
            <a:avLst/>
          </a:prstGeom>
        </p:spPr>
      </p:pic>
      <p:sp>
        <p:nvSpPr>
          <p:cNvPr id="12" name="Espaço Reservado para Conteúdo 2">
            <a:extLst>
              <a:ext uri="{FF2B5EF4-FFF2-40B4-BE49-F238E27FC236}">
                <a16:creationId xmlns:a16="http://schemas.microsoft.com/office/drawing/2014/main" id="{2316E1BD-AE52-4537-87B3-5892ED0F6A74}"/>
              </a:ext>
            </a:extLst>
          </p:cNvPr>
          <p:cNvSpPr txBox="1">
            <a:spLocks/>
          </p:cNvSpPr>
          <p:nvPr/>
        </p:nvSpPr>
        <p:spPr>
          <a:xfrm>
            <a:off x="6317809" y="2122663"/>
            <a:ext cx="5633358" cy="411447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2800" b="1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Exclusão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Duplicidade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Literatura cinza (TCC, teses, dissertações)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Publicações em anais de eventos</a:t>
            </a:r>
          </a:p>
        </p:txBody>
      </p:sp>
    </p:spTree>
    <p:extLst>
      <p:ext uri="{BB962C8B-B14F-4D97-AF65-F5344CB8AC3E}">
        <p14:creationId xmlns:p14="http://schemas.microsoft.com/office/powerpoint/2010/main" val="3896640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A33182C4-3A1A-4A7A-8938-CCD22E3E1E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8848484"/>
              </p:ext>
            </p:extLst>
          </p:nvPr>
        </p:nvGraphicFramePr>
        <p:xfrm>
          <a:off x="1073792" y="1981200"/>
          <a:ext cx="10094080" cy="4463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ítulo 1">
            <a:extLst>
              <a:ext uri="{FF2B5EF4-FFF2-40B4-BE49-F238E27FC236}">
                <a16:creationId xmlns:a16="http://schemas.microsoft.com/office/drawing/2014/main" id="{B0CF33A6-BA88-5843-B037-89FC64CF2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0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Tipos de documentos científicos</a:t>
            </a:r>
          </a:p>
        </p:txBody>
      </p:sp>
    </p:spTree>
    <p:extLst>
      <p:ext uri="{BB962C8B-B14F-4D97-AF65-F5344CB8AC3E}">
        <p14:creationId xmlns:p14="http://schemas.microsoft.com/office/powerpoint/2010/main" val="36792342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319E58D-D522-4833-B5A3-DFDD0D007BF5}"/>
              </a:ext>
            </a:extLst>
          </p:cNvPr>
          <p:cNvSpPr txBox="1">
            <a:spLocks/>
          </p:cNvSpPr>
          <p:nvPr/>
        </p:nvSpPr>
        <p:spPr>
          <a:xfrm>
            <a:off x="402772" y="1046816"/>
            <a:ext cx="11530718" cy="1030013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400" b="1" dirty="0">
                <a:latin typeface="Trebuchet MS" panose="020B0603020202020204" pitchFamily="34" charset="0"/>
                <a:ea typeface="Roboto" pitchFamily="2" charset="0"/>
              </a:rPr>
              <a:t>Não recomendo inserir no metodologia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2BD2567A-858D-4EC7-88B8-46F8BAA1D8A1}"/>
              </a:ext>
            </a:extLst>
          </p:cNvPr>
          <p:cNvSpPr txBox="1">
            <a:spLocks/>
          </p:cNvSpPr>
          <p:nvPr/>
        </p:nvSpPr>
        <p:spPr>
          <a:xfrm>
            <a:off x="534773" y="1807779"/>
            <a:ext cx="5633358" cy="411447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3600" b="1" dirty="0">
                <a:solidFill>
                  <a:srgbClr val="00B050"/>
                </a:solidFill>
                <a:latin typeface="Roboto" pitchFamily="2" charset="0"/>
                <a:ea typeface="Roboto" pitchFamily="2" charset="0"/>
              </a:rPr>
              <a:t>Critério de Inclusão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Roboto" pitchFamily="2" charset="0"/>
                <a:ea typeface="Roboto" pitchFamily="2" charset="0"/>
              </a:rPr>
              <a:t> Artigos que abordarem sobre a temática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Roboto" pitchFamily="2" charset="0"/>
                <a:ea typeface="Roboto" pitchFamily="2" charset="0"/>
              </a:rPr>
              <a:t> Artigos que responderem a pergunta norteadora</a:t>
            </a:r>
          </a:p>
        </p:txBody>
      </p:sp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id="{10451BB0-F060-4EE2-8516-C5A407916DE5}"/>
              </a:ext>
            </a:extLst>
          </p:cNvPr>
          <p:cNvSpPr txBox="1">
            <a:spLocks/>
          </p:cNvSpPr>
          <p:nvPr/>
        </p:nvSpPr>
        <p:spPr>
          <a:xfrm>
            <a:off x="6300132" y="1819415"/>
            <a:ext cx="5633358" cy="4114470"/>
          </a:xfrm>
          <a:prstGeom prst="rect">
            <a:avLst/>
          </a:prstGeom>
        </p:spPr>
        <p:txBody>
          <a:bodyPr vert="horz" lIns="45720" tIns="45720" rIns="4572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3600" b="1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Critério de Exclusão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Roboto" pitchFamily="2" charset="0"/>
                <a:ea typeface="Roboto" pitchFamily="2" charset="0"/>
              </a:rPr>
              <a:t> Artigos que </a:t>
            </a:r>
            <a:r>
              <a:rPr lang="pt-BR" sz="3600" b="1" dirty="0">
                <a:latin typeface="Roboto" pitchFamily="2" charset="0"/>
                <a:ea typeface="Roboto" pitchFamily="2" charset="0"/>
              </a:rPr>
              <a:t>não</a:t>
            </a:r>
            <a:r>
              <a:rPr lang="pt-BR" sz="3600" dirty="0">
                <a:latin typeface="Roboto" pitchFamily="2" charset="0"/>
                <a:ea typeface="Roboto" pitchFamily="2" charset="0"/>
              </a:rPr>
              <a:t> abordarem a temática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Roboto" pitchFamily="2" charset="0"/>
                <a:ea typeface="Roboto" pitchFamily="2" charset="0"/>
              </a:rPr>
              <a:t> Artigos que </a:t>
            </a:r>
            <a:r>
              <a:rPr lang="pt-BR" sz="3600" b="1" dirty="0">
                <a:latin typeface="Roboto" pitchFamily="2" charset="0"/>
                <a:ea typeface="Roboto" pitchFamily="2" charset="0"/>
              </a:rPr>
              <a:t>não </a:t>
            </a:r>
            <a:r>
              <a:rPr lang="pt-BR" sz="3600" dirty="0">
                <a:latin typeface="Roboto" pitchFamily="2" charset="0"/>
                <a:ea typeface="Roboto" pitchFamily="2" charset="0"/>
              </a:rPr>
              <a:t>responderem a pergunta norteadora</a:t>
            </a:r>
          </a:p>
        </p:txBody>
      </p:sp>
    </p:spTree>
    <p:extLst>
      <p:ext uri="{BB962C8B-B14F-4D97-AF65-F5344CB8AC3E}">
        <p14:creationId xmlns:p14="http://schemas.microsoft.com/office/powerpoint/2010/main" val="38820438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880" y="587311"/>
            <a:ext cx="10626932" cy="1499616"/>
          </a:xfrm>
        </p:spPr>
        <p:txBody>
          <a:bodyPr>
            <a:normAutofit/>
          </a:bodyPr>
          <a:lstStyle/>
          <a:p>
            <a:r>
              <a:rPr lang="pt-BR" sz="4400" b="1" dirty="0">
                <a:latin typeface="Trebuchet MS" panose="020B0603020202020204" pitchFamily="34" charset="0"/>
                <a:ea typeface="Roboto" pitchFamily="2" charset="0"/>
              </a:rPr>
              <a:t>resultados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76880" y="2286807"/>
            <a:ext cx="10781720" cy="4643668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Apontar somente os achados dos estudos que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foram inclusos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na revisão.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Os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resultados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da sua revisão devem ser a </a:t>
            </a:r>
            <a:r>
              <a:rPr lang="pt-BR" sz="24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sintetização dos achados mais importantes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de todos os artigos inclusos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É possível fazer comparações entre eles, as vezes, alguns artigos apontam o mesmo achado ou, podem divergir.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Lembrem que estes resultados devem estar condizentes com a proposta da revisão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No caso de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resumo expandido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, sempre faça a citação dos artigos.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9F0E4A70-F6A8-8748-AEC0-A70EA8512ACC}"/>
              </a:ext>
            </a:extLst>
          </p:cNvPr>
          <p:cNvSpPr txBox="1">
            <a:spLocks/>
          </p:cNvSpPr>
          <p:nvPr/>
        </p:nvSpPr>
        <p:spPr>
          <a:xfrm>
            <a:off x="898294" y="1618460"/>
            <a:ext cx="8109465" cy="71647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24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Para o resumo simples e expandido</a:t>
            </a:r>
          </a:p>
        </p:txBody>
      </p:sp>
    </p:spTree>
    <p:extLst>
      <p:ext uri="{BB962C8B-B14F-4D97-AF65-F5344CB8AC3E}">
        <p14:creationId xmlns:p14="http://schemas.microsoft.com/office/powerpoint/2010/main" val="19053539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06579F09-3618-483F-8FC9-5933352FDABF}"/>
              </a:ext>
            </a:extLst>
          </p:cNvPr>
          <p:cNvSpPr txBox="1">
            <a:spLocks/>
          </p:cNvSpPr>
          <p:nvPr/>
        </p:nvSpPr>
        <p:spPr>
          <a:xfrm>
            <a:off x="589668" y="531543"/>
            <a:ext cx="11280754" cy="236711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3200" b="1" dirty="0">
                <a:latin typeface="Trebuchet MS" panose="020B0603020202020204" pitchFamily="34" charset="0"/>
                <a:ea typeface="Roboto" pitchFamily="2" charset="0"/>
              </a:rPr>
              <a:t>Esquema das etapas do levantamento de dados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E3FE55C-2246-4C33-961B-F99858061A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495" y="1601572"/>
            <a:ext cx="7059010" cy="471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2181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>
            <a:normAutofit/>
          </a:bodyPr>
          <a:lstStyle/>
          <a:p>
            <a:r>
              <a:rPr lang="pt-BR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603020202020204" pitchFamily="34" charset="0"/>
                <a:ea typeface="Roboto" pitchFamily="2" charset="0"/>
              </a:rPr>
              <a:t>discussão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AD1213D7-00D7-4DFC-8C3D-4CC3D6DFB541}"/>
              </a:ext>
            </a:extLst>
          </p:cNvPr>
          <p:cNvSpPr txBox="1">
            <a:spLocks/>
          </p:cNvSpPr>
          <p:nvPr/>
        </p:nvSpPr>
        <p:spPr>
          <a:xfrm>
            <a:off x="719360" y="2283198"/>
            <a:ext cx="8312818" cy="411447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“Como </a:t>
            </a:r>
            <a:r>
              <a:rPr lang="pt-BR" sz="2800" b="1" dirty="0">
                <a:latin typeface="Roboto" pitchFamily="2" charset="0"/>
                <a:ea typeface="Roboto" pitchFamily="2" charset="0"/>
              </a:rPr>
              <a:t>interpreto</a:t>
            </a:r>
            <a:r>
              <a:rPr lang="pt-BR" sz="2800" dirty="0">
                <a:latin typeface="Roboto" pitchFamily="2" charset="0"/>
                <a:ea typeface="Roboto" pitchFamily="2" charset="0"/>
              </a:rPr>
              <a:t> e </a:t>
            </a:r>
            <a:r>
              <a:rPr lang="pt-BR" sz="2800" b="1" dirty="0">
                <a:latin typeface="Roboto" pitchFamily="2" charset="0"/>
                <a:ea typeface="Roboto" pitchFamily="2" charset="0"/>
              </a:rPr>
              <a:t>justifico</a:t>
            </a:r>
            <a:r>
              <a:rPr lang="pt-BR" sz="2800" dirty="0">
                <a:latin typeface="Roboto" pitchFamily="2" charset="0"/>
                <a:ea typeface="Roboto" pitchFamily="2" charset="0"/>
              </a:rPr>
              <a:t> os resultados?”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Momento de interpretação dos dados expostos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Contrastar com outros autores</a:t>
            </a:r>
          </a:p>
          <a:p>
            <a:pPr lvl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Explicitando contradições e concordâncias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Justificar os achados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9BDCBBA-5339-49C2-8753-917D5DE73FE6}"/>
              </a:ext>
            </a:extLst>
          </p:cNvPr>
          <p:cNvSpPr txBox="1">
            <a:spLocks/>
          </p:cNvSpPr>
          <p:nvPr/>
        </p:nvSpPr>
        <p:spPr>
          <a:xfrm>
            <a:off x="0" y="5674440"/>
            <a:ext cx="10774379" cy="236711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3200" b="1" dirty="0">
                <a:latin typeface="Trebuchet MS" panose="020B0603020202020204" pitchFamily="34" charset="0"/>
                <a:ea typeface="Roboto" pitchFamily="2" charset="0"/>
              </a:rPr>
              <a:t>Embasado na literatura. </a:t>
            </a:r>
            <a:r>
              <a:rPr lang="pt-BR" sz="3200" b="1" dirty="0">
                <a:solidFill>
                  <a:srgbClr val="C00000"/>
                </a:solidFill>
                <a:latin typeface="Trebuchet MS" panose="020B0603020202020204" pitchFamily="34" charset="0"/>
                <a:ea typeface="Roboto" pitchFamily="2" charset="0"/>
              </a:rPr>
              <a:t>Sem achismo!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DFC4BF79-510D-F34B-A48F-B559DFDBE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27" b="92197" l="9798" r="89914">
                        <a14:foregroundMark x1="55908" y1="12428" x2="55908" y2="12428"/>
                        <a14:foregroundMark x1="58790" y1="13006" x2="58790" y2="13006"/>
                        <a14:foregroundMark x1="70317" y1="45665" x2="59078" y2="48844"/>
                        <a14:foregroundMark x1="60231" y1="13873" x2="60231" y2="13873"/>
                        <a14:foregroundMark x1="63689" y1="92197" x2="61383" y2="91908"/>
                        <a14:foregroundMark x1="50144" y1="14740" x2="62824" y2="15029"/>
                        <a14:foregroundMark x1="62248" y1="13873" x2="53314" y2="12428"/>
                        <a14:foregroundMark x1="64265" y1="11561" x2="56484" y2="11561"/>
                        <a14:foregroundMark x1="60807" y1="10116" x2="50720" y2="15318"/>
                        <a14:foregroundMark x1="57637" y1="15607" x2="65994" y2="18497"/>
                        <a14:foregroundMark x1="55043" y1="13873" x2="49856" y2="156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6438" y="1781175"/>
            <a:ext cx="3305175" cy="3295650"/>
          </a:xfrm>
          <a:prstGeom prst="rect">
            <a:avLst/>
          </a:prstGeom>
        </p:spPr>
      </p:pic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id="{DA8F111A-E12B-E74F-9BED-A649D45069B2}"/>
              </a:ext>
            </a:extLst>
          </p:cNvPr>
          <p:cNvSpPr txBox="1">
            <a:spLocks/>
          </p:cNvSpPr>
          <p:nvPr/>
        </p:nvSpPr>
        <p:spPr>
          <a:xfrm>
            <a:off x="898294" y="1618460"/>
            <a:ext cx="8109465" cy="71647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24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Somente para o resumo expandido</a:t>
            </a:r>
          </a:p>
        </p:txBody>
      </p:sp>
    </p:spTree>
    <p:extLst>
      <p:ext uri="{BB962C8B-B14F-4D97-AF65-F5344CB8AC3E}">
        <p14:creationId xmlns:p14="http://schemas.microsoft.com/office/powerpoint/2010/main" val="31816522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B46BD923-9904-4A27-8CE0-917A12DD97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0824887"/>
              </p:ext>
            </p:extLst>
          </p:nvPr>
        </p:nvGraphicFramePr>
        <p:xfrm>
          <a:off x="844731" y="1828798"/>
          <a:ext cx="10868298" cy="4005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ítulo 1">
            <a:extLst>
              <a:ext uri="{FF2B5EF4-FFF2-40B4-BE49-F238E27FC236}">
                <a16:creationId xmlns:a16="http://schemas.microsoft.com/office/drawing/2014/main" id="{71CA1CC7-1539-42CE-B7F5-E4F7B646811E}"/>
              </a:ext>
            </a:extLst>
          </p:cNvPr>
          <p:cNvSpPr txBox="1">
            <a:spLocks/>
          </p:cNvSpPr>
          <p:nvPr/>
        </p:nvSpPr>
        <p:spPr>
          <a:xfrm>
            <a:off x="708810" y="938289"/>
            <a:ext cx="10774379" cy="236711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t-BR" sz="3200" b="1" dirty="0">
                <a:solidFill>
                  <a:srgbClr val="C00000"/>
                </a:solidFill>
                <a:latin typeface="Trebuchet MS" panose="020B0603020202020204" pitchFamily="34" charset="0"/>
                <a:ea typeface="Roboto" pitchFamily="2" charset="0"/>
              </a:rPr>
              <a:t>TRÊS passos </a:t>
            </a:r>
            <a:r>
              <a:rPr lang="pt-BR" sz="3200" b="1" dirty="0">
                <a:latin typeface="Trebuchet MS" panose="020B0603020202020204" pitchFamily="34" charset="0"/>
                <a:ea typeface="Roboto" pitchFamily="2" charset="0"/>
              </a:rPr>
              <a:t>para uma boa discussão</a:t>
            </a:r>
          </a:p>
        </p:txBody>
      </p:sp>
    </p:spTree>
    <p:extLst>
      <p:ext uri="{BB962C8B-B14F-4D97-AF65-F5344CB8AC3E}">
        <p14:creationId xmlns:p14="http://schemas.microsoft.com/office/powerpoint/2010/main" val="35223795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C37FA66-2EE5-4F48-A4F4-634A37AB1BCF}"/>
              </a:ext>
            </a:extLst>
          </p:cNvPr>
          <p:cNvSpPr/>
          <p:nvPr/>
        </p:nvSpPr>
        <p:spPr>
          <a:xfrm>
            <a:off x="3040116" y="636028"/>
            <a:ext cx="8752491" cy="5858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</a:pPr>
            <a:r>
              <a:rPr lang="pt-BR" dirty="0">
                <a:solidFill>
                  <a:srgbClr val="000000"/>
                </a:solidFill>
                <a:highlight>
                  <a:srgbClr val="FFFF00"/>
                </a:highlight>
                <a:latin typeface=""/>
                <a:ea typeface="Calibri" panose="020F0502020204030204" pitchFamily="34" charset="0"/>
                <a:cs typeface="Times New Roman" panose="02020603050405020304" pitchFamily="18" charset="0"/>
              </a:rPr>
              <a:t>Apesar da literatura não apresentar evidências concretas da associação entre o uso de contraceptivos e HAS, o estudo realizado por Oliveira </a:t>
            </a:r>
            <a:r>
              <a:rPr lang="pt-BR" i="1" dirty="0">
                <a:solidFill>
                  <a:srgbClr val="000000"/>
                </a:solidFill>
                <a:highlight>
                  <a:srgbClr val="FFFF00"/>
                </a:highlight>
                <a:latin typeface=""/>
                <a:ea typeface="Calibri" panose="020F0502020204030204" pitchFamily="34" charset="0"/>
                <a:cs typeface="Times New Roman" panose="02020603050405020304" pitchFamily="18" charset="0"/>
              </a:rPr>
              <a:t>et al</a:t>
            </a:r>
            <a:r>
              <a:rPr lang="pt-BR" dirty="0">
                <a:solidFill>
                  <a:srgbClr val="000000"/>
                </a:solidFill>
                <a:highlight>
                  <a:srgbClr val="FFFF00"/>
                </a:highlight>
                <a:latin typeface=""/>
                <a:ea typeface="Calibri" panose="020F0502020204030204" pitchFamily="34" charset="0"/>
                <a:cs typeface="Times New Roman" panose="02020603050405020304" pitchFamily="18" charset="0"/>
              </a:rPr>
              <a:t>. (2020) identificou este agravo como fator de risco pessoal em 8% de sua amostra total (</a:t>
            </a:r>
            <a:r>
              <a:rPr lang="pt-BR" dirty="0" err="1">
                <a:solidFill>
                  <a:srgbClr val="000000"/>
                </a:solidFill>
                <a:highlight>
                  <a:srgbClr val="FFFF00"/>
                </a:highlight>
                <a:latin typeface="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pt-BR" dirty="0">
                <a:solidFill>
                  <a:srgbClr val="000000"/>
                </a:solidFill>
                <a:highlight>
                  <a:srgbClr val="FFFF00"/>
                </a:highlight>
                <a:latin typeface=""/>
                <a:ea typeface="Calibri" panose="020F0502020204030204" pitchFamily="34" charset="0"/>
                <a:cs typeface="Times New Roman" panose="02020603050405020304" pitchFamily="18" charset="0"/>
              </a:rPr>
              <a:t>= 100), ficando somente atrás da enxaqueca com 59%.</a:t>
            </a:r>
            <a:r>
              <a:rPr lang="pt-BR" dirty="0">
                <a:solidFill>
                  <a:srgbClr val="000000"/>
                </a:solidFill>
                <a:latin typeface="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dirty="0">
                <a:solidFill>
                  <a:srgbClr val="000000"/>
                </a:solidFill>
                <a:highlight>
                  <a:srgbClr val="00FF00"/>
                </a:highlight>
                <a:latin typeface=""/>
                <a:ea typeface="Calibri" panose="020F0502020204030204" pitchFamily="34" charset="0"/>
                <a:cs typeface="Times New Roman" panose="02020603050405020304" pitchFamily="18" charset="0"/>
              </a:rPr>
              <a:t>Em uma pesquisa realizada no Japão, foi identificado que o uso prolongado de contraceptivos hormonais possui direta ligação com crises hipertensivas, capazes de gerar sérios problemas de saúde que podem comprometer o músculo cardíaco (SUZUKI </a:t>
            </a:r>
            <a:r>
              <a:rPr lang="pt-BR" i="1" dirty="0">
                <a:solidFill>
                  <a:srgbClr val="000000"/>
                </a:solidFill>
                <a:highlight>
                  <a:srgbClr val="00FF00"/>
                </a:highlight>
                <a:latin typeface=""/>
                <a:ea typeface="Calibri" panose="020F0502020204030204" pitchFamily="34" charset="0"/>
                <a:cs typeface="Times New Roman" panose="02020603050405020304" pitchFamily="18" charset="0"/>
              </a:rPr>
              <a:t>et al</a:t>
            </a:r>
            <a:r>
              <a:rPr lang="pt-BR" dirty="0">
                <a:solidFill>
                  <a:srgbClr val="000000"/>
                </a:solidFill>
                <a:highlight>
                  <a:srgbClr val="00FF00"/>
                </a:highlight>
                <a:latin typeface=""/>
                <a:ea typeface="Calibri" panose="020F0502020204030204" pitchFamily="34" charset="0"/>
                <a:cs typeface="Times New Roman" panose="02020603050405020304" pitchFamily="18" charset="0"/>
              </a:rPr>
              <a:t>., 2018).</a:t>
            </a:r>
            <a:endParaRPr lang="pt-BR" dirty="0">
              <a:solidFill>
                <a:srgbClr val="000000"/>
              </a:solidFill>
              <a:latin typeface="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pt-BR" dirty="0">
                <a:solidFill>
                  <a:srgbClr val="000000"/>
                </a:solidFill>
                <a:highlight>
                  <a:srgbClr val="00FFFF"/>
                </a:highlight>
                <a:latin typeface=""/>
                <a:ea typeface="Calibri" panose="020F0502020204030204" pitchFamily="34" charset="0"/>
                <a:cs typeface="Times New Roman" panose="02020603050405020304" pitchFamily="18" charset="0"/>
              </a:rPr>
              <a:t>Desta forma, salienta-se que a HAS, além de apresentar uma possível associação com o uso de contraceptivos, a mesma é considerada uma contraindicação, uma vez que, mulheres que continuamente são usuárias deste método podem aumentar em duas vezes a chances de desenvolver hipertensão. Ainda é possível destacar, que mulheres hipertensas e que fazem uso destes medicamentos apresentam chances triplicadas de não conseguirem controlar a pressão arterial quando comparadas as não usuárias (CORRÊA </a:t>
            </a:r>
            <a:r>
              <a:rPr lang="pt-BR" i="1" dirty="0">
                <a:solidFill>
                  <a:srgbClr val="000000"/>
                </a:solidFill>
                <a:highlight>
                  <a:srgbClr val="00FFFF"/>
                </a:highlight>
                <a:latin typeface=""/>
                <a:ea typeface="Calibri" panose="020F0502020204030204" pitchFamily="34" charset="0"/>
                <a:cs typeface="Times New Roman" panose="02020603050405020304" pitchFamily="18" charset="0"/>
              </a:rPr>
              <a:t>et al</a:t>
            </a:r>
            <a:r>
              <a:rPr lang="pt-BR" dirty="0">
                <a:solidFill>
                  <a:srgbClr val="000000"/>
                </a:solidFill>
                <a:highlight>
                  <a:srgbClr val="00FFFF"/>
                </a:highlight>
                <a:latin typeface=""/>
                <a:ea typeface="Calibri" panose="020F0502020204030204" pitchFamily="34" charset="0"/>
                <a:cs typeface="Times New Roman" panose="02020603050405020304" pitchFamily="18" charset="0"/>
              </a:rPr>
              <a:t>., 2017).</a:t>
            </a:r>
            <a:endParaRPr lang="pt-BR" dirty="0">
              <a:solidFill>
                <a:srgbClr val="000000"/>
              </a:solidFill>
              <a:latin typeface="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CB57904-8B6B-F04C-957B-37F23DA1E33C}"/>
              </a:ext>
            </a:extLst>
          </p:cNvPr>
          <p:cNvSpPr txBox="1">
            <a:spLocks/>
          </p:cNvSpPr>
          <p:nvPr/>
        </p:nvSpPr>
        <p:spPr>
          <a:xfrm>
            <a:off x="511780" y="1228969"/>
            <a:ext cx="2583974" cy="4991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2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Resultado</a:t>
            </a:r>
            <a:endParaRPr lang="pt-BR" sz="3200" b="1" dirty="0">
              <a:solidFill>
                <a:srgbClr val="C00000"/>
              </a:solidFill>
              <a:latin typeface="Trebuchet MS" panose="020B0603020202020204" pitchFamily="34" charset="0"/>
              <a:ea typeface="Roboto" pitchFamily="2" charset="0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7547496-2F7B-0545-868D-E6049BD9C0CF}"/>
              </a:ext>
            </a:extLst>
          </p:cNvPr>
          <p:cNvSpPr txBox="1">
            <a:spLocks/>
          </p:cNvSpPr>
          <p:nvPr/>
        </p:nvSpPr>
        <p:spPr>
          <a:xfrm>
            <a:off x="561681" y="3165985"/>
            <a:ext cx="2449967" cy="4991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2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discussão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7CB84318-6746-1C44-B17B-5E746EF69A36}"/>
              </a:ext>
            </a:extLst>
          </p:cNvPr>
          <p:cNvSpPr txBox="1">
            <a:spLocks/>
          </p:cNvSpPr>
          <p:nvPr/>
        </p:nvSpPr>
        <p:spPr>
          <a:xfrm>
            <a:off x="617968" y="5025666"/>
            <a:ext cx="2449967" cy="53106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2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discussão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AB21A141-053E-0E40-A3A4-4D5E17F510DE}"/>
              </a:ext>
            </a:extLst>
          </p:cNvPr>
          <p:cNvSpPr txBox="1">
            <a:spLocks/>
          </p:cNvSpPr>
          <p:nvPr/>
        </p:nvSpPr>
        <p:spPr>
          <a:xfrm>
            <a:off x="681041" y="3603743"/>
            <a:ext cx="2365861" cy="40053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>
                <a:solidFill>
                  <a:schemeClr val="accent5"/>
                </a:solidFill>
                <a:latin typeface="Trebuchet MS" panose="020B0603020202020204" pitchFamily="34" charset="0"/>
                <a:ea typeface="Roboto" pitchFamily="2" charset="0"/>
              </a:rPr>
              <a:t>comparação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CA3A4699-AD0A-454B-BE6D-36ADA72E88C6}"/>
              </a:ext>
            </a:extLst>
          </p:cNvPr>
          <p:cNvSpPr txBox="1">
            <a:spLocks/>
          </p:cNvSpPr>
          <p:nvPr/>
        </p:nvSpPr>
        <p:spPr>
          <a:xfrm>
            <a:off x="681041" y="5479392"/>
            <a:ext cx="2583974" cy="40053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>
                <a:solidFill>
                  <a:schemeClr val="accent2"/>
                </a:solidFill>
                <a:latin typeface="Trebuchet MS" panose="020B0603020202020204" pitchFamily="34" charset="0"/>
                <a:ea typeface="Roboto" pitchFamily="2" charset="0"/>
              </a:rPr>
              <a:t>justificativa</a:t>
            </a:r>
          </a:p>
        </p:txBody>
      </p:sp>
      <p:cxnSp>
        <p:nvCxnSpPr>
          <p:cNvPr id="8" name="Conector: Angulado 15">
            <a:extLst>
              <a:ext uri="{FF2B5EF4-FFF2-40B4-BE49-F238E27FC236}">
                <a16:creationId xmlns:a16="http://schemas.microsoft.com/office/drawing/2014/main" id="{74742D6D-428B-994F-929D-900E06BCF299}"/>
              </a:ext>
            </a:extLst>
          </p:cNvPr>
          <p:cNvCxnSpPr>
            <a:cxnSpLocks/>
            <a:stCxn id="4" idx="1"/>
          </p:cNvCxnSpPr>
          <p:nvPr/>
        </p:nvCxnSpPr>
        <p:spPr>
          <a:xfrm rot="10800000" flipH="1">
            <a:off x="561681" y="2801027"/>
            <a:ext cx="2394328" cy="614521"/>
          </a:xfrm>
          <a:prstGeom prst="bentConnector3">
            <a:avLst>
              <a:gd name="adj1" fmla="val -9548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Conector: Angulado 17">
            <a:extLst>
              <a:ext uri="{FF2B5EF4-FFF2-40B4-BE49-F238E27FC236}">
                <a16:creationId xmlns:a16="http://schemas.microsoft.com/office/drawing/2014/main" id="{00F6B1A4-B083-EC4C-9BBD-046E043C79BE}"/>
              </a:ext>
            </a:extLst>
          </p:cNvPr>
          <p:cNvCxnSpPr>
            <a:cxnSpLocks/>
            <a:stCxn id="3" idx="1"/>
          </p:cNvCxnSpPr>
          <p:nvPr/>
        </p:nvCxnSpPr>
        <p:spPr>
          <a:xfrm rot="10800000" flipH="1">
            <a:off x="511780" y="887168"/>
            <a:ext cx="2704384" cy="591365"/>
          </a:xfrm>
          <a:prstGeom prst="bentConnector3">
            <a:avLst>
              <a:gd name="adj1" fmla="val -8453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Conector: Angulado 18">
            <a:extLst>
              <a:ext uri="{FF2B5EF4-FFF2-40B4-BE49-F238E27FC236}">
                <a16:creationId xmlns:a16="http://schemas.microsoft.com/office/drawing/2014/main" id="{9D181EF5-D842-C043-A2A0-D2D40F7DCD90}"/>
              </a:ext>
            </a:extLst>
          </p:cNvPr>
          <p:cNvCxnSpPr>
            <a:cxnSpLocks/>
            <a:stCxn id="5" idx="1"/>
          </p:cNvCxnSpPr>
          <p:nvPr/>
        </p:nvCxnSpPr>
        <p:spPr>
          <a:xfrm rot="10800000" flipH="1">
            <a:off x="617967" y="4747866"/>
            <a:ext cx="2338041" cy="543332"/>
          </a:xfrm>
          <a:prstGeom prst="bentConnector3">
            <a:avLst>
              <a:gd name="adj1" fmla="val -9777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622083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>
            <a:normAutofit/>
          </a:bodyPr>
          <a:lstStyle/>
          <a:p>
            <a:r>
              <a:rPr lang="pt-BR" sz="44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Considerações finais</a:t>
            </a:r>
            <a:endParaRPr lang="pt-BR" sz="4400" b="1" dirty="0">
              <a:solidFill>
                <a:schemeClr val="bg2">
                  <a:lumMod val="50000"/>
                </a:schemeClr>
              </a:solidFill>
              <a:latin typeface="Trebuchet MS" panose="020B0603020202020204" pitchFamily="34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AD1213D7-00D7-4DFC-8C3D-4CC3D6DFB541}"/>
              </a:ext>
            </a:extLst>
          </p:cNvPr>
          <p:cNvSpPr txBox="1">
            <a:spLocks/>
          </p:cNvSpPr>
          <p:nvPr/>
        </p:nvSpPr>
        <p:spPr>
          <a:xfrm>
            <a:off x="745105" y="2032014"/>
            <a:ext cx="8733386" cy="4289199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Concluir com base no que foi achado no estudo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Momento para responder a pergunta norteadora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Mostrar que os objetivos foram alcançados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Pode-se iniciar com um parágrafo bem resumido dos resultados do estudo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Roboto" pitchFamily="2" charset="0"/>
                <a:ea typeface="Roboto" pitchFamily="2" charset="0"/>
              </a:rPr>
              <a:t> Sugestões para melhoria ou para melhor compreensão do fenômeno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9C7A6F8C-62DE-4ED4-9657-B4B42BFEDB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5302" y="536786"/>
            <a:ext cx="2636089" cy="347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8540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AD1213D7-00D7-4DFC-8C3D-4CC3D6DFB541}"/>
              </a:ext>
            </a:extLst>
          </p:cNvPr>
          <p:cNvSpPr txBox="1">
            <a:spLocks/>
          </p:cNvSpPr>
          <p:nvPr/>
        </p:nvSpPr>
        <p:spPr>
          <a:xfrm>
            <a:off x="797772" y="1679026"/>
            <a:ext cx="10923890" cy="472177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Leia o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edital por completo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com </a:t>
            </a:r>
            <a:r>
              <a:rPr lang="pt-BR" sz="24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antecedência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, destaque o que é de mais importante nele e que não deve ser esquecido.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Sempre deixe salvo no computador, o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edital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, </a:t>
            </a:r>
            <a:r>
              <a:rPr lang="pt-BR" sz="2400" b="1" dirty="0" err="1">
                <a:latin typeface="Roboto" pitchFamily="2" charset="0"/>
                <a:ea typeface="Roboto" pitchFamily="2" charset="0"/>
              </a:rPr>
              <a:t>template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 de apresentação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 e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modelo do resumo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.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Defina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primeiro a temática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, crie o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objetivo, pergunta norteadora e título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 e por fim, faça uma </a:t>
            </a:r>
            <a:r>
              <a:rPr lang="pt-BR" sz="2400" b="1" dirty="0">
                <a:solidFill>
                  <a:schemeClr val="accent2"/>
                </a:solidFill>
                <a:latin typeface="Roboto" pitchFamily="2" charset="0"/>
                <a:ea typeface="Roboto" pitchFamily="2" charset="0"/>
              </a:rPr>
              <a:t>amostragem na literatura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. Só após isso, coloque a mão na massa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Sempre mantenha uma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boa proporção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do tamanho do resumo.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Introdução e considerações finais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, podem ser menores, quando comparados a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metodologia e resultados (e discussão)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, estes itens, são a alma do trabalho.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5AF5BF2D-7F1C-46FF-A492-B78BCA272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49" b="89693" l="2740" r="90000">
                        <a14:foregroundMark x1="6575" y1="43860" x2="6575" y2="43860"/>
                        <a14:foregroundMark x1="8356" y1="33772" x2="8356" y2="33772"/>
                        <a14:foregroundMark x1="2740" y1="37719" x2="2740" y2="37719"/>
                        <a14:foregroundMark x1="84658" y1="54167" x2="84658" y2="54167"/>
                        <a14:foregroundMark x1="85342" y1="57895" x2="85342" y2="57895"/>
                        <a14:foregroundMark x1="90000" y1="39035" x2="90000" y2="390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84" y="-298188"/>
            <a:ext cx="4060099" cy="241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5999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AD1213D7-00D7-4DFC-8C3D-4CC3D6DFB541}"/>
              </a:ext>
            </a:extLst>
          </p:cNvPr>
          <p:cNvSpPr txBox="1">
            <a:spLocks/>
          </p:cNvSpPr>
          <p:nvPr/>
        </p:nvSpPr>
        <p:spPr>
          <a:xfrm>
            <a:off x="797772" y="1576550"/>
            <a:ext cx="10923890" cy="5059376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Não deixe pra submeter o trabalho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de última hora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, além de correr o risco de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não conseguir por prazo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, seu trabalho pode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demorar mais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pra ser aprovado devido a grande demanda de submissões neste período.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Além disso, você garante que os avaliadores não estarão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fadigados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 para o parecer do seu trabalho.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Esteja aberto a todas as possibilidades de parecer. Seu trabalho pode ser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reprovado direto 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e tá tudo bem! Melhora o trabalho e submete em outro evento!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400" dirty="0">
                <a:latin typeface="Roboto" pitchFamily="2" charset="0"/>
                <a:ea typeface="Roboto" pitchFamily="2" charset="0"/>
              </a:rPr>
              <a:t> Mantenha sempre um </a:t>
            </a:r>
            <a:r>
              <a:rPr lang="pt-BR" sz="2400" b="1" dirty="0">
                <a:latin typeface="Roboto" pitchFamily="2" charset="0"/>
                <a:ea typeface="Roboto" pitchFamily="2" charset="0"/>
              </a:rPr>
              <a:t>padrão formal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 para a apresentação, vista-se apropriadamente, fale devagar, seja direto, estude bastante e crie um slide </a:t>
            </a:r>
            <a:r>
              <a:rPr lang="pt-BR" sz="2400" dirty="0" err="1">
                <a:latin typeface="Roboto" pitchFamily="2" charset="0"/>
                <a:ea typeface="Roboto" pitchFamily="2" charset="0"/>
              </a:rPr>
              <a:t>xuxu</a:t>
            </a:r>
            <a:r>
              <a:rPr lang="pt-BR" sz="2400" dirty="0">
                <a:latin typeface="Roboto" pitchFamily="2" charset="0"/>
                <a:ea typeface="Roboto" pitchFamily="2" charset="0"/>
              </a:rPr>
              <a:t> beleza!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5AF5BF2D-7F1C-46FF-A492-B78BCA272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49" b="89693" l="2740" r="90000">
                        <a14:foregroundMark x1="6575" y1="43860" x2="6575" y2="43860"/>
                        <a14:foregroundMark x1="8356" y1="33772" x2="8356" y2="33772"/>
                        <a14:foregroundMark x1="2740" y1="37719" x2="2740" y2="37719"/>
                        <a14:foregroundMark x1="84658" y1="54167" x2="84658" y2="54167"/>
                        <a14:foregroundMark x1="85342" y1="57895" x2="85342" y2="57895"/>
                        <a14:foregroundMark x1="90000" y1="39035" x2="90000" y2="390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84" y="-298188"/>
            <a:ext cx="4060099" cy="241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3501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6B72BE-20B0-43AC-8E46-9866C1104993}"/>
              </a:ext>
            </a:extLst>
          </p:cNvPr>
          <p:cNvSpPr txBox="1">
            <a:spLocks/>
          </p:cNvSpPr>
          <p:nvPr/>
        </p:nvSpPr>
        <p:spPr>
          <a:xfrm>
            <a:off x="547265" y="771773"/>
            <a:ext cx="6451740" cy="565801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66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Não vale a pena viver sonhando e se </a:t>
            </a:r>
            <a:r>
              <a:rPr lang="pt-BR" sz="6600" b="1" dirty="0">
                <a:solidFill>
                  <a:schemeClr val="accent2"/>
                </a:solidFill>
                <a:latin typeface="Trebuchet MS" panose="020B0603020202020204" pitchFamily="34" charset="0"/>
                <a:ea typeface="Roboto" pitchFamily="2" charset="0"/>
              </a:rPr>
              <a:t>esquecer de viver.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604DC58-FB7C-4096-9296-E0F3F9C988A9}"/>
              </a:ext>
            </a:extLst>
          </p:cNvPr>
          <p:cNvSpPr txBox="1"/>
          <p:nvPr/>
        </p:nvSpPr>
        <p:spPr>
          <a:xfrm>
            <a:off x="357051" y="6230116"/>
            <a:ext cx="6096000" cy="399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pt-BR" sz="1800" b="1" dirty="0" err="1">
                <a:latin typeface="Roboto" pitchFamily="2" charset="0"/>
                <a:ea typeface="Roboto" pitchFamily="2" charset="0"/>
              </a:rPr>
              <a:t>Albus</a:t>
            </a:r>
            <a:r>
              <a:rPr lang="pt-BR" sz="1800" b="1" dirty="0">
                <a:latin typeface="Roboto" pitchFamily="2" charset="0"/>
                <a:ea typeface="Roboto" pitchFamily="2" charset="0"/>
              </a:rPr>
              <a:t> </a:t>
            </a:r>
            <a:r>
              <a:rPr lang="pt-BR" sz="1800" b="1" dirty="0" err="1">
                <a:latin typeface="Roboto" pitchFamily="2" charset="0"/>
                <a:ea typeface="Roboto" pitchFamily="2" charset="0"/>
              </a:rPr>
              <a:t>Dumbledore</a:t>
            </a:r>
            <a:r>
              <a:rPr lang="pt-BR" sz="1800" b="1" dirty="0">
                <a:latin typeface="Roboto" pitchFamily="2" charset="0"/>
                <a:ea typeface="Roboto" pitchFamily="2" charset="0"/>
              </a:rPr>
              <a:t>, Harry Potter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2C98AE3-4042-477A-937D-FCC895C8D0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93" r="11289"/>
          <a:stretch/>
        </p:blipFill>
        <p:spPr>
          <a:xfrm>
            <a:off x="6614446" y="0"/>
            <a:ext cx="55775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416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58" y="932159"/>
            <a:ext cx="10626932" cy="790578"/>
          </a:xfrm>
        </p:spPr>
        <p:txBody>
          <a:bodyPr>
            <a:normAutofit/>
          </a:bodyPr>
          <a:lstStyle/>
          <a:p>
            <a:r>
              <a:rPr lang="pt-BR" sz="40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Resumo simples </a:t>
            </a:r>
            <a:r>
              <a:rPr lang="pt-BR" sz="4000" b="1" i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versus</a:t>
            </a:r>
            <a:r>
              <a:rPr lang="pt-BR" sz="40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 expandido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2787EFCB-2236-4718-8FEA-85A06F0FCCC3}"/>
              </a:ext>
            </a:extLst>
          </p:cNvPr>
          <p:cNvSpPr txBox="1">
            <a:spLocks/>
          </p:cNvSpPr>
          <p:nvPr/>
        </p:nvSpPr>
        <p:spPr>
          <a:xfrm>
            <a:off x="916557" y="2729787"/>
            <a:ext cx="5032295" cy="3422936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Estudo de pequeno porte, comum em simpósios, congressos, semanas, etc. Estrutura simples com o número de palavras variando entre 150-500.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80A62CC-19AF-48B7-8994-9684B27D1587}"/>
              </a:ext>
            </a:extLst>
          </p:cNvPr>
          <p:cNvSpPr txBox="1"/>
          <p:nvPr/>
        </p:nvSpPr>
        <p:spPr>
          <a:xfrm>
            <a:off x="916558" y="2206567"/>
            <a:ext cx="5032296" cy="52322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Trebuchet MS" panose="020B0603020202020204" pitchFamily="34" charset="0"/>
                <a:ea typeface="Roboto" pitchFamily="2" charset="0"/>
              </a:rPr>
              <a:t>SIMPLES</a:t>
            </a:r>
            <a:endParaRPr lang="pt-BR" sz="2800" dirty="0">
              <a:solidFill>
                <a:schemeClr val="bg1"/>
              </a:solidFill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D816B63C-5BC9-BB47-BF92-9A3CF4D4D61E}"/>
              </a:ext>
            </a:extLst>
          </p:cNvPr>
          <p:cNvSpPr txBox="1"/>
          <p:nvPr/>
        </p:nvSpPr>
        <p:spPr>
          <a:xfrm>
            <a:off x="6344840" y="2196744"/>
            <a:ext cx="5032296" cy="523220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latin typeface="Trebuchet MS" panose="020B0603020202020204" pitchFamily="34" charset="0"/>
                <a:ea typeface="Roboto" pitchFamily="2" charset="0"/>
              </a:rPr>
              <a:t>EXPANDIDO</a:t>
            </a:r>
            <a:endParaRPr lang="pt-BR" sz="2800" dirty="0"/>
          </a:p>
        </p:txBody>
      </p:sp>
      <p:sp>
        <p:nvSpPr>
          <p:cNvPr id="14" name="Espaço Reservado para Conteúdo 2">
            <a:extLst>
              <a:ext uri="{FF2B5EF4-FFF2-40B4-BE49-F238E27FC236}">
                <a16:creationId xmlns:a16="http://schemas.microsoft.com/office/drawing/2014/main" id="{6574D643-8DBD-CB4D-A496-D4A3FECCC3C4}"/>
              </a:ext>
            </a:extLst>
          </p:cNvPr>
          <p:cNvSpPr txBox="1">
            <a:spLocks/>
          </p:cNvSpPr>
          <p:nvPr/>
        </p:nvSpPr>
        <p:spPr>
          <a:xfrm>
            <a:off x="6344838" y="2719964"/>
            <a:ext cx="5032295" cy="3422936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Estudo de médio porte, mais comum em congressos e simpósios. Estrutura mais desenvolvida, com número de palavras variando entre 1.000 a 3.500 ou mais.</a:t>
            </a:r>
          </a:p>
        </p:txBody>
      </p:sp>
    </p:spTree>
    <p:extLst>
      <p:ext uri="{BB962C8B-B14F-4D97-AF65-F5344CB8AC3E}">
        <p14:creationId xmlns:p14="http://schemas.microsoft.com/office/powerpoint/2010/main" val="48550793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06985" y="619613"/>
            <a:ext cx="4978029" cy="1500187"/>
          </a:xfrm>
        </p:spPr>
        <p:txBody>
          <a:bodyPr>
            <a:normAutofit/>
          </a:bodyPr>
          <a:lstStyle/>
          <a:p>
            <a:r>
              <a:rPr lang="pt-BR" sz="44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Normas da </a:t>
            </a:r>
            <a:r>
              <a:rPr lang="pt-BR" sz="4400" b="1" dirty="0" err="1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abnt</a:t>
            </a:r>
            <a:endParaRPr lang="pt-BR" sz="4400" b="1" dirty="0">
              <a:solidFill>
                <a:schemeClr val="bg2">
                  <a:lumMod val="50000"/>
                </a:schemeClr>
              </a:solidFill>
              <a:latin typeface="Trebuchet MS" panose="020B0603020202020204" pitchFamily="34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B46D4DD-7A85-48D0-836D-3E09F6DFA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730" y="1765496"/>
            <a:ext cx="4084320" cy="487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4872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Código QR&#10;&#10;Descrição gerada automaticamente">
            <a:extLst>
              <a:ext uri="{FF2B5EF4-FFF2-40B4-BE49-F238E27FC236}">
                <a16:creationId xmlns:a16="http://schemas.microsoft.com/office/drawing/2014/main" id="{454E1827-88D9-110E-6A11-8F739420F7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2" t="28153" r="14305" b="37252"/>
          <a:stretch/>
        </p:blipFill>
        <p:spPr>
          <a:xfrm>
            <a:off x="4314568" y="925876"/>
            <a:ext cx="3562863" cy="3707694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EAE6CA25-7404-35B3-5D17-C1F933367F88}"/>
              </a:ext>
            </a:extLst>
          </p:cNvPr>
          <p:cNvSpPr txBox="1">
            <a:spLocks/>
          </p:cNvSpPr>
          <p:nvPr/>
        </p:nvSpPr>
        <p:spPr>
          <a:xfrm>
            <a:off x="3365459" y="4943035"/>
            <a:ext cx="5461082" cy="120357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7200" b="1" dirty="0" err="1">
                <a:solidFill>
                  <a:srgbClr val="297778"/>
                </a:solidFill>
                <a:latin typeface="Figtree ExtraBold" pitchFamily="2" charset="0"/>
                <a:ea typeface="Roboto" pitchFamily="2" charset="0"/>
              </a:rPr>
              <a:t>instagram</a:t>
            </a:r>
            <a:endParaRPr lang="pt-BR" sz="7200" b="1" dirty="0">
              <a:solidFill>
                <a:srgbClr val="297778"/>
              </a:solidFill>
              <a:latin typeface="Figtree ExtraBold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476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58" y="932159"/>
            <a:ext cx="10626932" cy="790578"/>
          </a:xfrm>
        </p:spPr>
        <p:txBody>
          <a:bodyPr>
            <a:normAutofit/>
          </a:bodyPr>
          <a:lstStyle/>
          <a:p>
            <a:r>
              <a:rPr lang="pt-BR" sz="40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Todo resumo contém: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F13C4411-1CCB-F448-880B-1DE10B914E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5444299"/>
              </p:ext>
            </p:extLst>
          </p:nvPr>
        </p:nvGraphicFramePr>
        <p:xfrm>
          <a:off x="1180662" y="1403131"/>
          <a:ext cx="10362828" cy="5265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0117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76DC48FC-C7D5-4159-9D9F-3784884A5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88" b="89940" l="1317" r="89905">
                        <a14:foregroundMark x1="68983" y1="38005" x2="68983" y2="38005"/>
                        <a14:foregroundMark x1="79225" y1="37317" x2="79225" y2="37317"/>
                        <a14:foregroundMark x1="22385" y1="37833" x2="22385" y2="37833"/>
                        <a14:foregroundMark x1="31748" y1="64574" x2="31748" y2="64574"/>
                        <a14:foregroundMark x1="33211" y1="69390" x2="33211" y2="69390"/>
                        <a14:foregroundMark x1="15801" y1="77042" x2="15801" y2="77042"/>
                        <a14:foregroundMark x1="3877" y1="70249" x2="3877" y2="70249"/>
                        <a14:foregroundMark x1="43380" y1="72055" x2="43380" y2="72055"/>
                        <a14:foregroundMark x1="47769" y1="65090" x2="44623" y2="71797"/>
                        <a14:foregroundMark x1="32553" y1="70937" x2="17484" y2="70851"/>
                        <a14:foregroundMark x1="17484" y1="70851" x2="12070" y2="74721"/>
                        <a14:foregroundMark x1="12070" y1="74721" x2="35479" y2="77042"/>
                        <a14:foregroundMark x1="23116" y1="34652" x2="27871" y2="39209"/>
                        <a14:foregroundMark x1="27871" y1="39209" x2="34967" y2="39295"/>
                        <a14:foregroundMark x1="34967" y1="39295" x2="67081" y2="37145"/>
                        <a14:foregroundMark x1="67081" y1="37145" x2="79444" y2="37575"/>
                        <a14:foregroundMark x1="79444" y1="37575" x2="72568" y2="40585"/>
                        <a14:foregroundMark x1="72568" y1="40585" x2="66350" y2="41273"/>
                        <a14:foregroundMark x1="66350" y1="41273" x2="60863" y2="44196"/>
                        <a14:foregroundMark x1="60863" y1="44196" x2="70885" y2="30696"/>
                        <a14:foregroundMark x1="70885" y1="30696" x2="70154" y2="30696"/>
                        <a14:foregroundMark x1="21653" y1="33878" x2="21653" y2="33878"/>
                        <a14:foregroundMark x1="31529" y1="33878" x2="31529" y2="33878"/>
                        <a14:foregroundMark x1="30578" y1="33362" x2="30578" y2="40671"/>
                        <a14:foregroundMark x1="30578" y1="40671" x2="31822" y2="35942"/>
                        <a14:foregroundMark x1="23336" y1="33190" x2="17996" y2="40413"/>
                        <a14:foregroundMark x1="17996" y1="40413" x2="23848" y2="38521"/>
                        <a14:foregroundMark x1="23848" y1="38521" x2="20190" y2="41015"/>
                        <a14:foregroundMark x1="26920" y1="36543" x2="22824" y2="42648"/>
                        <a14:foregroundMark x1="22824" y1="42648" x2="29115" y2="38607"/>
                        <a14:foregroundMark x1="29115" y1="38607" x2="36942" y2="37403"/>
                        <a14:foregroundMark x1="36942" y1="37403" x2="46525" y2="39209"/>
                        <a14:foregroundMark x1="46525" y1="39209" x2="39064" y2="36457"/>
                        <a14:foregroundMark x1="39064" y1="36457" x2="45208" y2="38865"/>
                        <a14:foregroundMark x1="45208" y1="38865" x2="51865" y2="36199"/>
                        <a14:foregroundMark x1="51865" y1="36199" x2="43672" y2="35770"/>
                        <a14:foregroundMark x1="43672" y1="35770" x2="51939" y2="39381"/>
                        <a14:foregroundMark x1="51939" y1="39381" x2="46525" y2="36028"/>
                        <a14:foregroundMark x1="46525" y1="36028" x2="52670" y2="39037"/>
                        <a14:foregroundMark x1="52670" y1="39037" x2="60205" y2="37747"/>
                        <a14:foregroundMark x1="60205" y1="37747" x2="52963" y2="35340"/>
                        <a14:foregroundMark x1="52963" y1="35340" x2="47184" y2="36801"/>
                        <a14:foregroundMark x1="47184" y1="36801" x2="58157" y2="38349"/>
                        <a14:foregroundMark x1="58157" y1="38349" x2="64228" y2="42132"/>
                        <a14:foregroundMark x1="64228" y1="42132" x2="78054" y2="34394"/>
                        <a14:foregroundMark x1="78054" y1="34394" x2="78200" y2="42046"/>
                        <a14:foregroundMark x1="78200" y1="42046" x2="82443" y2="39295"/>
                        <a14:foregroundMark x1="37381" y1="39381" x2="42868" y2="41960"/>
                        <a14:foregroundMark x1="42868" y1="41960" x2="44257" y2="41960"/>
                        <a14:foregroundMark x1="37162" y1="36457" x2="42794" y2="33964"/>
                        <a14:foregroundMark x1="42794" y1="33964" x2="43160" y2="33964"/>
                        <a14:foregroundMark x1="46745" y1="39381" x2="46745" y2="43078"/>
                        <a14:foregroundMark x1="56328" y1="39725" x2="61741" y2="42992"/>
                        <a14:foregroundMark x1="61741" y1="42992" x2="58157" y2="45400"/>
                        <a14:foregroundMark x1="56840" y1="35598" x2="62765" y2="35340"/>
                        <a14:foregroundMark x1="62765" y1="35340" x2="63277" y2="36113"/>
                        <a14:foregroundMark x1="67228" y1="31040" x2="70666" y2="31298"/>
                        <a14:foregroundMark x1="78127" y1="33792" x2="83248" y2="38177"/>
                        <a14:foregroundMark x1="83248" y1="38177" x2="82955" y2="40757"/>
                        <a14:foregroundMark x1="50549" y1="53482" x2="50988" y2="80825"/>
                        <a14:foregroundMark x1="52231" y1="69218" x2="47549" y2="74033"/>
                        <a14:foregroundMark x1="47549" y1="74033" x2="47915" y2="66552"/>
                        <a14:foregroundMark x1="47915" y1="66552" x2="42502" y2="70249"/>
                        <a14:foregroundMark x1="42502" y1="70249" x2="28383" y2="71883"/>
                        <a14:foregroundMark x1="28383" y1="71883" x2="6876" y2="69475"/>
                        <a14:foregroundMark x1="6876" y1="69475" x2="1317" y2="72313"/>
                        <a14:foregroundMark x1="1317" y1="72313" x2="14777" y2="74377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0988"/>
            <a:ext cx="6660859" cy="5666846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063D1F54-7B1B-4948-B087-EC5CAB86B869}"/>
              </a:ext>
            </a:extLst>
          </p:cNvPr>
          <p:cNvSpPr/>
          <p:nvPr/>
        </p:nvSpPr>
        <p:spPr>
          <a:xfrm>
            <a:off x="1057013" y="1968060"/>
            <a:ext cx="4613945" cy="1619075"/>
          </a:xfrm>
          <a:prstGeom prst="rect">
            <a:avLst/>
          </a:prstGeom>
          <a:noFill/>
          <a:ln w="57150">
            <a:solidFill>
              <a:srgbClr val="C728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D8BC1BDE-1F92-42DC-BC91-A43A35E6DBDB}"/>
              </a:ext>
            </a:extLst>
          </p:cNvPr>
          <p:cNvSpPr txBox="1">
            <a:spLocks/>
          </p:cNvSpPr>
          <p:nvPr/>
        </p:nvSpPr>
        <p:spPr>
          <a:xfrm>
            <a:off x="5939403" y="631781"/>
            <a:ext cx="5585486" cy="161907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8800" b="1" dirty="0">
                <a:solidFill>
                  <a:srgbClr val="C00000"/>
                </a:solidFill>
                <a:latin typeface="Trebuchet MS" panose="020B0603020202020204" pitchFamily="34" charset="0"/>
                <a:ea typeface="Roboto" pitchFamily="2" charset="0"/>
              </a:rPr>
              <a:t>Alerta</a:t>
            </a: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05906CDE-EB2D-417B-BE97-0FBA50B256CD}"/>
              </a:ext>
            </a:extLst>
          </p:cNvPr>
          <p:cNvSpPr txBox="1">
            <a:spLocks/>
          </p:cNvSpPr>
          <p:nvPr/>
        </p:nvSpPr>
        <p:spPr>
          <a:xfrm>
            <a:off x="5805180" y="1749973"/>
            <a:ext cx="5585487" cy="483213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pt-BR" sz="40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Atentem-se ao edital! Esse será o documento principal que irá nortear a criação do resumo</a:t>
            </a:r>
          </a:p>
        </p:txBody>
      </p:sp>
    </p:spTree>
    <p:extLst>
      <p:ext uri="{BB962C8B-B14F-4D97-AF65-F5344CB8AC3E}">
        <p14:creationId xmlns:p14="http://schemas.microsoft.com/office/powerpoint/2010/main" val="602783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58" y="932159"/>
            <a:ext cx="10626932" cy="790578"/>
          </a:xfrm>
        </p:spPr>
        <p:txBody>
          <a:bodyPr>
            <a:normAutofit/>
          </a:bodyPr>
          <a:lstStyle/>
          <a:p>
            <a:r>
              <a:rPr lang="pt-BR" sz="40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Entrando em detalhes...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2787EFCB-2236-4718-8FEA-85A06F0FCCC3}"/>
              </a:ext>
            </a:extLst>
          </p:cNvPr>
          <p:cNvSpPr txBox="1">
            <a:spLocks/>
          </p:cNvSpPr>
          <p:nvPr/>
        </p:nvSpPr>
        <p:spPr>
          <a:xfrm>
            <a:off x="814864" y="2427890"/>
            <a:ext cx="10728625" cy="4217276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300" dirty="0">
                <a:latin typeface="Roboto" pitchFamily="2" charset="0"/>
                <a:ea typeface="Roboto" pitchFamily="2" charset="0"/>
              </a:rPr>
              <a:t> Estrutura em parágrafo único (na maioria das vezes).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300" dirty="0">
                <a:latin typeface="Roboto" pitchFamily="2" charset="0"/>
                <a:ea typeface="Roboto" pitchFamily="2" charset="0"/>
              </a:rPr>
              <a:t> O tamanho pode variar conforme o edital do evento, os limites (máximo) mais comuns são: </a:t>
            </a:r>
            <a:r>
              <a:rPr lang="pt-BR" sz="2300" b="1" dirty="0">
                <a:latin typeface="Roboto" pitchFamily="2" charset="0"/>
                <a:ea typeface="Roboto" pitchFamily="2" charset="0"/>
              </a:rPr>
              <a:t>250, 350, 400 e 500 palavras</a:t>
            </a:r>
            <a:r>
              <a:rPr lang="pt-BR" sz="2300" dirty="0">
                <a:latin typeface="Roboto" pitchFamily="2" charset="0"/>
                <a:ea typeface="Roboto" pitchFamily="2" charset="0"/>
              </a:rPr>
              <a:t>. Existem eventos que definem 150 outros até 600 palavras.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300" dirty="0">
                <a:latin typeface="Roboto" pitchFamily="2" charset="0"/>
                <a:ea typeface="Roboto" pitchFamily="2" charset="0"/>
              </a:rPr>
              <a:t> Comumente são estruturados em </a:t>
            </a:r>
            <a:r>
              <a:rPr lang="pt-BR" sz="2300" b="1" dirty="0">
                <a:latin typeface="Roboto" pitchFamily="2" charset="0"/>
                <a:ea typeface="Roboto" pitchFamily="2" charset="0"/>
              </a:rPr>
              <a:t>introdução, objetivo, metodologia, resultados e conclusão</a:t>
            </a:r>
            <a:r>
              <a:rPr lang="pt-BR" sz="2300" dirty="0">
                <a:latin typeface="Roboto" pitchFamily="2" charset="0"/>
                <a:ea typeface="Roboto" pitchFamily="2" charset="0"/>
              </a:rPr>
              <a:t>. Discussão na maioria das vezes fica de fora, devido ao pequeno tamanho o que impede maiores desenvolvimentos.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300" dirty="0">
                <a:latin typeface="Roboto" pitchFamily="2" charset="0"/>
                <a:ea typeface="Roboto" pitchFamily="2" charset="0"/>
              </a:rPr>
              <a:t> Comumente, não é exigido citações no texto, somente as referências ao final.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80A62CC-19AF-48B7-8994-9684B27D1587}"/>
              </a:ext>
            </a:extLst>
          </p:cNvPr>
          <p:cNvSpPr txBox="1"/>
          <p:nvPr/>
        </p:nvSpPr>
        <p:spPr>
          <a:xfrm>
            <a:off x="819980" y="1813703"/>
            <a:ext cx="10820088" cy="52322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Trebuchet MS" panose="020B0603020202020204" pitchFamily="34" charset="0"/>
                <a:ea typeface="Roboto" pitchFamily="2" charset="0"/>
              </a:rPr>
              <a:t>RESUMO SIMPLES</a:t>
            </a:r>
            <a:endParaRPr lang="pt-B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889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58" y="932159"/>
            <a:ext cx="10626932" cy="790578"/>
          </a:xfrm>
        </p:spPr>
        <p:txBody>
          <a:bodyPr>
            <a:normAutofit/>
          </a:bodyPr>
          <a:lstStyle/>
          <a:p>
            <a:r>
              <a:rPr lang="pt-BR" sz="4000" b="1" dirty="0">
                <a:solidFill>
                  <a:schemeClr val="tx1"/>
                </a:solidFill>
                <a:latin typeface="Trebuchet MS" panose="020B0603020202020204" pitchFamily="34" charset="0"/>
                <a:ea typeface="Roboto" pitchFamily="2" charset="0"/>
              </a:rPr>
              <a:t>Entrando em detalhes...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491834D-904E-4BCB-AFBF-DDADBEFFC71C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Enf. Jefferson Felipe Calazans Batista</a:t>
            </a:r>
          </a:p>
        </p:txBody>
      </p:sp>
      <p:sp>
        <p:nvSpPr>
          <p:cNvPr id="11" name="Espaço Reservado para Conteúdo 2">
            <a:extLst>
              <a:ext uri="{FF2B5EF4-FFF2-40B4-BE49-F238E27FC236}">
                <a16:creationId xmlns:a16="http://schemas.microsoft.com/office/drawing/2014/main" id="{2787EFCB-2236-4718-8FEA-85A06F0FCCC3}"/>
              </a:ext>
            </a:extLst>
          </p:cNvPr>
          <p:cNvSpPr txBox="1">
            <a:spLocks/>
          </p:cNvSpPr>
          <p:nvPr/>
        </p:nvSpPr>
        <p:spPr>
          <a:xfrm>
            <a:off x="814864" y="2585544"/>
            <a:ext cx="10728625" cy="4059621"/>
          </a:xfrm>
          <a:prstGeom prst="rect">
            <a:avLst/>
          </a:prstGeom>
        </p:spPr>
        <p:txBody>
          <a:bodyPr vert="horz" lIns="45720" tIns="45720" rIns="4572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As normas de referências podem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ser ou não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da ABNT (atentar-se ao edital)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Quando há no edital que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deve-se inserir citação no texto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é preciso fazer a citação conforme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norma definida pelo mesmo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, podendo ser ABNT, Vancouver, APA.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600" dirty="0">
                <a:latin typeface="Roboto" pitchFamily="2" charset="0"/>
                <a:ea typeface="Roboto" pitchFamily="2" charset="0"/>
              </a:rPr>
              <a:t> Se o edital do evento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não definir claramente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se deve ou não fazer citações no texto, optem 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sempre por </a:t>
            </a:r>
            <a:r>
              <a:rPr lang="pt-BR" sz="2600" b="1" dirty="0">
                <a:solidFill>
                  <a:srgbClr val="C00000"/>
                </a:solidFill>
                <a:latin typeface="Roboto" pitchFamily="2" charset="0"/>
                <a:ea typeface="Roboto" pitchFamily="2" charset="0"/>
              </a:rPr>
              <a:t>não citar</a:t>
            </a:r>
            <a:r>
              <a:rPr lang="pt-BR" sz="2600" b="1" dirty="0">
                <a:latin typeface="Roboto" pitchFamily="2" charset="0"/>
                <a:ea typeface="Roboto" pitchFamily="2" charset="0"/>
              </a:rPr>
              <a:t>, </a:t>
            </a:r>
            <a:r>
              <a:rPr lang="pt-BR" sz="2600" dirty="0">
                <a:latin typeface="Roboto" pitchFamily="2" charset="0"/>
                <a:ea typeface="Roboto" pitchFamily="2" charset="0"/>
              </a:rPr>
              <a:t>assim, economiza espaço.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80A62CC-19AF-48B7-8994-9684B27D1587}"/>
              </a:ext>
            </a:extLst>
          </p:cNvPr>
          <p:cNvSpPr txBox="1"/>
          <p:nvPr/>
        </p:nvSpPr>
        <p:spPr>
          <a:xfrm>
            <a:off x="814865" y="1892531"/>
            <a:ext cx="10820088" cy="52322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solidFill>
                  <a:schemeClr val="bg1"/>
                </a:solidFill>
                <a:latin typeface="Trebuchet MS" panose="020B0603020202020204" pitchFamily="34" charset="0"/>
                <a:ea typeface="Roboto" pitchFamily="2" charset="0"/>
              </a:rPr>
              <a:t>RESUMO SIMPLES</a:t>
            </a:r>
            <a:endParaRPr lang="pt-B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7303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Laranja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2307</TotalTime>
  <Words>2824</Words>
  <Application>Microsoft Office PowerPoint</Application>
  <PresentationFormat>Widescreen</PresentationFormat>
  <Paragraphs>279</Paragraphs>
  <Slides>51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51</vt:i4>
      </vt:variant>
    </vt:vector>
  </HeadingPairs>
  <TitlesOfParts>
    <vt:vector size="62" baseType="lpstr">
      <vt:lpstr>Apple Color Emoji</vt:lpstr>
      <vt:lpstr>Arial</vt:lpstr>
      <vt:lpstr>Courier New</vt:lpstr>
      <vt:lpstr>Figtree ExtraBold</vt:lpstr>
      <vt:lpstr>Roboto</vt:lpstr>
      <vt:lpstr>Trebuchet MS</vt:lpstr>
      <vt:lpstr>Tw Cen MT</vt:lpstr>
      <vt:lpstr>Tw Cen MT Condensed</vt:lpstr>
      <vt:lpstr>Wingdings</vt:lpstr>
      <vt:lpstr>Wingdings 3</vt:lpstr>
      <vt:lpstr>Integral</vt:lpstr>
      <vt:lpstr>PRODUÇÃO DE TRABALHO CIENTÍFICO: COMO ESCREVER UM RESUMO</vt:lpstr>
      <vt:lpstr>Quem sou eu?</vt:lpstr>
      <vt:lpstr>Pesquisa científica</vt:lpstr>
      <vt:lpstr>Tipos de documentos científicos</vt:lpstr>
      <vt:lpstr>Resumo simples versus expandido</vt:lpstr>
      <vt:lpstr>Todo resumo contém:</vt:lpstr>
      <vt:lpstr>Apresentação do PowerPoint</vt:lpstr>
      <vt:lpstr>Entrando em detalhes...</vt:lpstr>
      <vt:lpstr>Entrando em detalhes...</vt:lpstr>
      <vt:lpstr>Entrando em detalhes...</vt:lpstr>
      <vt:lpstr>Entrando em detalhes...</vt:lpstr>
      <vt:lpstr>Apresentação do PowerPoint</vt:lpstr>
      <vt:lpstr>Eventos científicos!</vt:lpstr>
      <vt:lpstr>Apresentação do PowerPoint</vt:lpstr>
      <vt:lpstr>Que tipos de estudo posso submeter?</vt:lpstr>
      <vt:lpstr>Apresentação do PowerPoint</vt:lpstr>
      <vt:lpstr>Quais estudos posso submeter?</vt:lpstr>
      <vt:lpstr>Sobre a certificação e anais do evento</vt:lpstr>
      <vt:lpstr>Sobre a certificação e anais do evento</vt:lpstr>
      <vt:lpstr>O que fazer após submeter?</vt:lpstr>
      <vt:lpstr>Sobre as apresentações</vt:lpstr>
      <vt:lpstr>Sobre as apresentações</vt:lpstr>
      <vt:lpstr>Apresentação do PowerPoint</vt:lpstr>
      <vt:lpstr>Revisão de literatura, o que é?</vt:lpstr>
      <vt:lpstr>Tipos de revisão DE LITERATURA</vt:lpstr>
      <vt:lpstr>Atenção! Não Omitam informações</vt:lpstr>
      <vt:lpstr>Título</vt:lpstr>
      <vt:lpstr>Pergunta norteadora</vt:lpstr>
      <vt:lpstr>OBJETIVO</vt:lpstr>
      <vt:lpstr>NA PRÁTICA É TIPO ASSIM:</vt:lpstr>
      <vt:lpstr>introdução</vt:lpstr>
      <vt:lpstr>METODOLOGIA</vt:lpstr>
      <vt:lpstr>METODOLOGIA</vt:lpstr>
      <vt:lpstr>METODOLOGIA</vt:lpstr>
      <vt:lpstr>Apresentação do PowerPoint</vt:lpstr>
      <vt:lpstr>Apresentação do PowerPoint</vt:lpstr>
      <vt:lpstr>METODOLOGIA</vt:lpstr>
      <vt:lpstr>Apresentação do PowerPoint</vt:lpstr>
      <vt:lpstr>EXEMPLOS</vt:lpstr>
      <vt:lpstr>Apresentação do PowerPoint</vt:lpstr>
      <vt:lpstr>resultados</vt:lpstr>
      <vt:lpstr>Apresentação do PowerPoint</vt:lpstr>
      <vt:lpstr>discussão</vt:lpstr>
      <vt:lpstr>Apresentação do PowerPoint</vt:lpstr>
      <vt:lpstr>Apresentação do PowerPoint</vt:lpstr>
      <vt:lpstr>Considerações finais</vt:lpstr>
      <vt:lpstr>Apresentação do PowerPoint</vt:lpstr>
      <vt:lpstr>Apresentação do PowerPoint</vt:lpstr>
      <vt:lpstr>Apresentação do PowerPoint</vt:lpstr>
      <vt:lpstr>Normas da abnt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TRABALHO DE CONCLUSÃO DE CURSO: COMO CONSTRUÍ-LO DA MELHOR FORMA</dc:title>
  <dc:creator>Jefferson Felipe</dc:creator>
  <cp:lastModifiedBy>Jefferson Felipe Calazans Batista</cp:lastModifiedBy>
  <cp:revision>118</cp:revision>
  <dcterms:created xsi:type="dcterms:W3CDTF">2020-11-05T16:37:34Z</dcterms:created>
  <dcterms:modified xsi:type="dcterms:W3CDTF">2025-05-08T17:37:14Z</dcterms:modified>
</cp:coreProperties>
</file>